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66" r:id="rId5"/>
    <p:sldId id="267" r:id="rId6"/>
    <p:sldId id="284" r:id="rId7"/>
    <p:sldId id="289" r:id="rId8"/>
    <p:sldId id="268" r:id="rId9"/>
    <p:sldId id="269" r:id="rId10"/>
    <p:sldId id="291" r:id="rId11"/>
    <p:sldId id="270" r:id="rId12"/>
    <p:sldId id="287" r:id="rId13"/>
    <p:sldId id="281" r:id="rId14"/>
    <p:sldId id="271" r:id="rId15"/>
    <p:sldId id="286" r:id="rId16"/>
    <p:sldId id="290" r:id="rId17"/>
    <p:sldId id="285" r:id="rId18"/>
    <p:sldId id="274" r:id="rId19"/>
    <p:sldId id="275" r:id="rId20"/>
    <p:sldId id="278" r:id="rId21"/>
    <p:sldId id="276" r:id="rId22"/>
    <p:sldId id="277" r:id="rId23"/>
    <p:sldId id="279" r:id="rId24"/>
    <p:sldId id="280" r:id="rId25"/>
    <p:sldId id="282" r:id="rId26"/>
    <p:sldId id="283" r:id="rId27"/>
    <p:sldId id="292" r:id="rId28"/>
    <p:sldId id="293" r:id="rId29"/>
    <p:sldId id="294" r:id="rId30"/>
    <p:sldId id="295" r:id="rId31"/>
    <p:sldId id="296" r:id="rId32"/>
    <p:sldId id="297" r:id="rId33"/>
    <p:sldId id="298" r:id="rId34"/>
    <p:sldId id="299" r:id="rId35"/>
    <p:sldId id="300" r:id="rId36"/>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19" autoAdjust="0"/>
  </p:normalViewPr>
  <p:slideViewPr>
    <p:cSldViewPr snapToGrid="0">
      <p:cViewPr varScale="1">
        <p:scale>
          <a:sx n="72" d="100"/>
          <a:sy n="72" d="100"/>
        </p:scale>
        <p:origin x="60"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4/17/2024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4/17/2024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4/17/2024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4/17/2024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4/17/2024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4/17/2024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4/17/2024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4/17/2024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4/17/2024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4/17/2024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5130696" cy="3494791"/>
          </a:xfrm>
        </p:spPr>
        <p:txBody>
          <a:bodyPr>
            <a:normAutofit/>
          </a:bodyPr>
          <a:lstStyle/>
          <a:p>
            <a:r>
              <a:rPr lang="en-US" dirty="0"/>
              <a:t>WELCOME TEAM #12</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2024-2025</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 y="252475"/>
            <a:ext cx="6096000" cy="635306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AFD4-4238-4032-B838-F4033E9D010C}"/>
              </a:ext>
            </a:extLst>
          </p:cNvPr>
          <p:cNvSpPr>
            <a:spLocks noGrp="1"/>
          </p:cNvSpPr>
          <p:nvPr>
            <p:ph type="title"/>
          </p:nvPr>
        </p:nvSpPr>
        <p:spPr/>
        <p:txBody>
          <a:bodyPr/>
          <a:lstStyle/>
          <a:p>
            <a:r>
              <a:rPr lang="en-US" dirty="0"/>
              <a:t>FUNDRAISING</a:t>
            </a:r>
          </a:p>
        </p:txBody>
      </p:sp>
      <p:sp>
        <p:nvSpPr>
          <p:cNvPr id="3" name="Content Placeholder 2">
            <a:extLst>
              <a:ext uri="{FF2B5EF4-FFF2-40B4-BE49-F238E27FC236}">
                <a16:creationId xmlns:a16="http://schemas.microsoft.com/office/drawing/2014/main" id="{97524978-25A5-47C7-B3ED-AFE58CCDAAE6}"/>
              </a:ext>
            </a:extLst>
          </p:cNvPr>
          <p:cNvSpPr>
            <a:spLocks noGrp="1"/>
          </p:cNvSpPr>
          <p:nvPr>
            <p:ph idx="1"/>
          </p:nvPr>
        </p:nvSpPr>
        <p:spPr/>
        <p:txBody>
          <a:bodyPr/>
          <a:lstStyle/>
          <a:p>
            <a:r>
              <a:rPr lang="en-US" sz="2400" dirty="0">
                <a:latin typeface="Aptos Black" panose="020B0004020202020204" pitchFamily="34" charset="0"/>
              </a:rPr>
              <a:t>WE WILL DO SEVERAL FUNDRAISERS THIS SEASON. SOME OF OUR FUNDRAISING WILL OFFSET THE COST OF SOME OF YOUR FEES FOR THE YEAR($6,500). FUNDRAISING IS MANDATORY IN ORDER TO HELP OUR SEASON RUN SMOOTHLY. </a:t>
            </a:r>
          </a:p>
          <a:p>
            <a:r>
              <a:rPr lang="en-US" sz="2400" dirty="0">
                <a:latin typeface="Aptos Black" panose="020B0004020202020204" pitchFamily="34" charset="0"/>
              </a:rPr>
              <a:t>We have already been approved for the following Fundraisers:</a:t>
            </a:r>
          </a:p>
          <a:p>
            <a:r>
              <a:rPr lang="en-US" sz="2400" dirty="0">
                <a:latin typeface="Aptos Black" panose="020B0004020202020204" pitchFamily="34" charset="0"/>
              </a:rPr>
              <a:t>*Football Program</a:t>
            </a:r>
          </a:p>
          <a:p>
            <a:r>
              <a:rPr lang="en-US" sz="2400" dirty="0">
                <a:latin typeface="Aptos Black" panose="020B0004020202020204" pitchFamily="34" charset="0"/>
              </a:rPr>
              <a:t>*Mini Camp</a:t>
            </a:r>
          </a:p>
          <a:p>
            <a:endParaRPr lang="en-US" dirty="0"/>
          </a:p>
        </p:txBody>
      </p:sp>
    </p:spTree>
    <p:extLst>
      <p:ext uri="{BB962C8B-B14F-4D97-AF65-F5344CB8AC3E}">
        <p14:creationId xmlns:p14="http://schemas.microsoft.com/office/powerpoint/2010/main" val="3435274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A4CC-A25C-4AD5-A556-A026D4734CF6}"/>
              </a:ext>
            </a:extLst>
          </p:cNvPr>
          <p:cNvSpPr>
            <a:spLocks noGrp="1"/>
          </p:cNvSpPr>
          <p:nvPr>
            <p:ph type="title"/>
          </p:nvPr>
        </p:nvSpPr>
        <p:spPr/>
        <p:txBody>
          <a:bodyPr/>
          <a:lstStyle/>
          <a:p>
            <a:r>
              <a:rPr lang="en-US" dirty="0"/>
              <a:t>FINANCIALS</a:t>
            </a:r>
          </a:p>
        </p:txBody>
      </p:sp>
      <p:sp>
        <p:nvSpPr>
          <p:cNvPr id="3" name="Content Placeholder 2">
            <a:extLst>
              <a:ext uri="{FF2B5EF4-FFF2-40B4-BE49-F238E27FC236}">
                <a16:creationId xmlns:a16="http://schemas.microsoft.com/office/drawing/2014/main" id="{9E84A1AF-1771-43A1-8F0C-47C36DB25DC0}"/>
              </a:ext>
            </a:extLst>
          </p:cNvPr>
          <p:cNvSpPr>
            <a:spLocks noGrp="1"/>
          </p:cNvSpPr>
          <p:nvPr>
            <p:ph idx="1"/>
          </p:nvPr>
        </p:nvSpPr>
        <p:spPr>
          <a:xfrm>
            <a:off x="1097280" y="2108201"/>
            <a:ext cx="10058400" cy="4080564"/>
          </a:xfrm>
        </p:spPr>
        <p:txBody>
          <a:bodyPr>
            <a:normAutofit lnSpcReduction="10000"/>
          </a:bodyPr>
          <a:lstStyle/>
          <a:p>
            <a:r>
              <a:rPr lang="en-US" dirty="0"/>
              <a:t> </a:t>
            </a:r>
            <a:r>
              <a:rPr lang="en-US" sz="2400" dirty="0">
                <a:latin typeface="Aptos Black" panose="020B0004020202020204" pitchFamily="34" charset="0"/>
              </a:rPr>
              <a:t>I HAVE TRIED MY VERY BEST TO MINIMIZE THE BALANCE AS MUCH AS I POSSIBLY CAN. IT IS HIGHLY IMPORTANT THAT PAYMENTS ARE PAID ON TIME. </a:t>
            </a:r>
            <a:r>
              <a:rPr lang="en-US" sz="2400" b="1" u="sng" dirty="0">
                <a:latin typeface="Aptos Black" panose="020B0004020202020204" pitchFamily="34" charset="0"/>
              </a:rPr>
              <a:t>PAYMENTS FOR THE MONTHS MAY- JULY MUST BE </a:t>
            </a:r>
            <a:r>
              <a:rPr lang="en-US" sz="2400" b="1" u="sng" dirty="0">
                <a:solidFill>
                  <a:srgbClr val="FF0000"/>
                </a:solidFill>
                <a:latin typeface="Aptos Black" panose="020B0004020202020204" pitchFamily="34" charset="0"/>
              </a:rPr>
              <a:t>CASH, CASHIERS CHECK, OR MONEY ORDER</a:t>
            </a:r>
            <a:r>
              <a:rPr lang="en-US" sz="2400" b="1" u="sng" dirty="0">
                <a:latin typeface="Aptos Black" panose="020B0004020202020204" pitchFamily="34" charset="0"/>
              </a:rPr>
              <a:t>.</a:t>
            </a:r>
            <a:r>
              <a:rPr lang="en-US" sz="2400" dirty="0">
                <a:latin typeface="Aptos Black" panose="020B0004020202020204" pitchFamily="34" charset="0"/>
              </a:rPr>
              <a:t> THIS IS A RULE SET BY OUR BOOKKEEPER. PAYMENTS CAN BE MADE OUT TO STEWARTS CREEK HIGH SCHOOL CHEER</a:t>
            </a:r>
          </a:p>
          <a:p>
            <a:r>
              <a:rPr lang="en-US" sz="2400" dirty="0">
                <a:latin typeface="Aptos Black" panose="020B0004020202020204" pitchFamily="34" charset="0"/>
              </a:rPr>
              <a:t>PLEASE SEE THE FINANCIAL SCHEDULE ON THE NEXT 2 SLIDES</a:t>
            </a:r>
          </a:p>
          <a:p>
            <a:r>
              <a:rPr lang="en-US" sz="2400" b="1" u="sng" dirty="0">
                <a:solidFill>
                  <a:srgbClr val="FF0000"/>
                </a:solidFill>
                <a:latin typeface="Aptos Black" panose="020B0004020202020204" pitchFamily="34" charset="0"/>
              </a:rPr>
              <a:t>**NATIONALS ARE ESTIMATED. IF THE PRICE IS DIFFERENT WHEN RELEASED BY UCA, I WILL UPDATE THE MONTHLY PAYMENT</a:t>
            </a:r>
          </a:p>
          <a:p>
            <a:endParaRPr lang="en-US" dirty="0"/>
          </a:p>
        </p:txBody>
      </p:sp>
    </p:spTree>
    <p:extLst>
      <p:ext uri="{BB962C8B-B14F-4D97-AF65-F5344CB8AC3E}">
        <p14:creationId xmlns:p14="http://schemas.microsoft.com/office/powerpoint/2010/main" val="259794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970F447-A8A8-6A26-5D92-9B093F0EE260}"/>
              </a:ext>
            </a:extLst>
          </p:cNvPr>
          <p:cNvGraphicFramePr>
            <a:graphicFrameLocks noGrp="1"/>
          </p:cNvGraphicFramePr>
          <p:nvPr>
            <p:extLst>
              <p:ext uri="{D42A27DB-BD31-4B8C-83A1-F6EECF244321}">
                <p14:modId xmlns:p14="http://schemas.microsoft.com/office/powerpoint/2010/main" val="199688619"/>
              </p:ext>
            </p:extLst>
          </p:nvPr>
        </p:nvGraphicFramePr>
        <p:xfrm>
          <a:off x="801665" y="200416"/>
          <a:ext cx="10008297" cy="6134412"/>
        </p:xfrm>
        <a:graphic>
          <a:graphicData uri="http://schemas.openxmlformats.org/drawingml/2006/table">
            <a:tbl>
              <a:tblPr firstRow="1" firstCol="1" bandRow="1"/>
              <a:tblGrid>
                <a:gridCol w="5979171">
                  <a:extLst>
                    <a:ext uri="{9D8B030D-6E8A-4147-A177-3AD203B41FA5}">
                      <a16:colId xmlns:a16="http://schemas.microsoft.com/office/drawing/2014/main" val="2420906156"/>
                    </a:ext>
                  </a:extLst>
                </a:gridCol>
                <a:gridCol w="4029126">
                  <a:extLst>
                    <a:ext uri="{9D8B030D-6E8A-4147-A177-3AD203B41FA5}">
                      <a16:colId xmlns:a16="http://schemas.microsoft.com/office/drawing/2014/main" val="1771901073"/>
                    </a:ext>
                  </a:extLst>
                </a:gridCol>
              </a:tblGrid>
              <a:tr h="353427">
                <a:tc>
                  <a:txBody>
                    <a:bodyPr/>
                    <a:lstStyle/>
                    <a:p>
                      <a:pPr marL="0" marR="0" algn="l">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RED /BLACK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392184"/>
                  </a:ext>
                </a:extLst>
              </a:tr>
              <a:tr h="353427">
                <a:tc>
                  <a:txBody>
                    <a:bodyPr/>
                    <a:lstStyle/>
                    <a:p>
                      <a:pPr marL="0" marR="0" algn="l">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MUSIC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COVERED UNDER FUNDRAISING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8886351"/>
                  </a:ext>
                </a:extLst>
              </a:tr>
              <a:tr h="353427">
                <a:tc>
                  <a:txBody>
                    <a:bodyPr/>
                    <a:lstStyle/>
                    <a:p>
                      <a:pPr marL="0" marR="0" algn="l">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929454"/>
                  </a:ext>
                </a:extLst>
              </a:tr>
              <a:tr h="353427">
                <a:tc>
                  <a:txBody>
                    <a:bodyPr/>
                    <a:lstStyle/>
                    <a:p>
                      <a:pPr marL="0" marR="0" algn="l">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PRACTICE APPAREL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483345"/>
                  </a:ext>
                </a:extLst>
              </a:tr>
              <a:tr h="353427">
                <a:tc>
                  <a:txBody>
                    <a:bodyPr/>
                    <a:lstStyle/>
                    <a:p>
                      <a:pPr marL="0" marR="0" algn="l">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BLACKMAN COMP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252060"/>
                  </a:ext>
                </a:extLst>
              </a:tr>
              <a:tr h="353427">
                <a:tc>
                  <a:txBody>
                    <a:bodyPr/>
                    <a:lstStyle/>
                    <a:p>
                      <a:pPr marL="0" marR="0" algn="l">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REGIONAL COMP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005223"/>
                  </a:ext>
                </a:extLst>
              </a:tr>
              <a:tr h="353427">
                <a:tc>
                  <a:txBody>
                    <a:bodyPr/>
                    <a:lstStyle/>
                    <a:p>
                      <a:pPr marL="0" marR="0" algn="l">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STATE TRAVEL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873649"/>
                  </a:ext>
                </a:extLst>
              </a:tr>
              <a:tr h="630768">
                <a:tc>
                  <a:txBody>
                    <a:bodyPr/>
                    <a:lstStyle/>
                    <a:p>
                      <a:pPr marL="0" marR="0" algn="l">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STATE COMP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COVERED UNDER FUNDRAISING</a:t>
                      </a:r>
                    </a:p>
                    <a:p>
                      <a:pPr marL="0" marR="0" algn="ctr">
                        <a:lnSpc>
                          <a:spcPct val="107000"/>
                        </a:lnSpc>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939658"/>
                  </a:ext>
                </a:extLst>
              </a:tr>
              <a:tr h="353427">
                <a:tc>
                  <a:txBody>
                    <a:bodyPr/>
                    <a:lstStyle/>
                    <a:p>
                      <a:pPr marL="0" marR="0" algn="l">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CENTENNIAL EXHIB.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COVERED UNDER FUNDRAISING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047447"/>
                  </a:ext>
                </a:extLst>
              </a:tr>
              <a:tr h="353427">
                <a:tc>
                  <a:txBody>
                    <a:bodyPr/>
                    <a:lstStyle/>
                    <a:p>
                      <a:pPr marL="0" marR="0" algn="l">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NATIONALS REGIST.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314778"/>
                  </a:ext>
                </a:extLst>
              </a:tr>
              <a:tr h="353427">
                <a:tc>
                  <a:txBody>
                    <a:bodyPr/>
                    <a:lstStyle/>
                    <a:p>
                      <a:pPr marL="0" marR="0" algn="l">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MTCS EXHIB.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COVERED UNDER FUNDRAISING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587548"/>
                  </a:ext>
                </a:extLst>
              </a:tr>
              <a:tr h="961384">
                <a:tc>
                  <a:txBody>
                    <a:bodyPr/>
                    <a:lstStyle/>
                    <a:p>
                      <a:pPr marL="0" marR="0" algn="l">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MISC-COACH NATIONALS FEES, COPYRIGHTS, SUBSTITUTES,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$165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2475286"/>
                  </a:ext>
                </a:extLst>
              </a:tr>
              <a:tr h="723235">
                <a:tc>
                  <a:txBody>
                    <a:bodyPr/>
                    <a:lstStyle/>
                    <a:p>
                      <a:pPr marL="0" marR="0" algn="l">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$1500</a:t>
                      </a:r>
                    </a:p>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857108"/>
                  </a:ext>
                </a:extLst>
              </a:tr>
            </a:tbl>
          </a:graphicData>
        </a:graphic>
      </p:graphicFrame>
    </p:spTree>
    <p:extLst>
      <p:ext uri="{BB962C8B-B14F-4D97-AF65-F5344CB8AC3E}">
        <p14:creationId xmlns:p14="http://schemas.microsoft.com/office/powerpoint/2010/main" val="2878595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39C497-B265-9933-38A4-DF1457F69A59}"/>
              </a:ext>
            </a:extLst>
          </p:cNvPr>
          <p:cNvSpPr txBox="1"/>
          <p:nvPr/>
        </p:nvSpPr>
        <p:spPr>
          <a:xfrm>
            <a:off x="1232452" y="954157"/>
            <a:ext cx="9528313" cy="1015663"/>
          </a:xfrm>
          <a:prstGeom prst="rect">
            <a:avLst/>
          </a:prstGeom>
          <a:noFill/>
        </p:spPr>
        <p:txBody>
          <a:bodyPr wrap="square" rtlCol="0">
            <a:spAutoFit/>
          </a:bodyPr>
          <a:lstStyle/>
          <a:p>
            <a:r>
              <a:rPr lang="en-US" sz="6000" dirty="0"/>
              <a:t>PAYMENT SCHEDULE</a:t>
            </a:r>
          </a:p>
        </p:txBody>
      </p:sp>
      <p:graphicFrame>
        <p:nvGraphicFramePr>
          <p:cNvPr id="5" name="Table 4">
            <a:extLst>
              <a:ext uri="{FF2B5EF4-FFF2-40B4-BE49-F238E27FC236}">
                <a16:creationId xmlns:a16="http://schemas.microsoft.com/office/drawing/2014/main" id="{74906698-8E02-D6A8-8C92-7EFB90975277}"/>
              </a:ext>
            </a:extLst>
          </p:cNvPr>
          <p:cNvGraphicFramePr>
            <a:graphicFrameLocks noGrp="1"/>
          </p:cNvGraphicFramePr>
          <p:nvPr>
            <p:extLst>
              <p:ext uri="{D42A27DB-BD31-4B8C-83A1-F6EECF244321}">
                <p14:modId xmlns:p14="http://schemas.microsoft.com/office/powerpoint/2010/main" val="3736919742"/>
              </p:ext>
            </p:extLst>
          </p:nvPr>
        </p:nvGraphicFramePr>
        <p:xfrm>
          <a:off x="1232452" y="1969819"/>
          <a:ext cx="9552858" cy="3913944"/>
        </p:xfrm>
        <a:graphic>
          <a:graphicData uri="http://schemas.openxmlformats.org/drawingml/2006/table">
            <a:tbl>
              <a:tblPr firstRow="1" bandRow="1">
                <a:tableStyleId>{5C22544A-7EE6-4342-B048-85BDC9FD1C3A}</a:tableStyleId>
              </a:tblPr>
              <a:tblGrid>
                <a:gridCol w="395605">
                  <a:extLst>
                    <a:ext uri="{9D8B030D-6E8A-4147-A177-3AD203B41FA5}">
                      <a16:colId xmlns:a16="http://schemas.microsoft.com/office/drawing/2014/main" val="3891239834"/>
                    </a:ext>
                  </a:extLst>
                </a:gridCol>
                <a:gridCol w="3737113">
                  <a:extLst>
                    <a:ext uri="{9D8B030D-6E8A-4147-A177-3AD203B41FA5}">
                      <a16:colId xmlns:a16="http://schemas.microsoft.com/office/drawing/2014/main" val="2197406645"/>
                    </a:ext>
                  </a:extLst>
                </a:gridCol>
                <a:gridCol w="5420140">
                  <a:extLst>
                    <a:ext uri="{9D8B030D-6E8A-4147-A177-3AD203B41FA5}">
                      <a16:colId xmlns:a16="http://schemas.microsoft.com/office/drawing/2014/main" val="1256563346"/>
                    </a:ext>
                  </a:extLst>
                </a:gridCol>
              </a:tblGrid>
              <a:tr h="483186">
                <a:tc>
                  <a:txBody>
                    <a:bodyPr/>
                    <a:lstStyle/>
                    <a:p>
                      <a:r>
                        <a:rPr lang="en-US" dirty="0"/>
                        <a:t>#</a:t>
                      </a:r>
                    </a:p>
                  </a:txBody>
                  <a:tcPr/>
                </a:tc>
                <a:tc>
                  <a:txBody>
                    <a:bodyPr/>
                    <a:lstStyle/>
                    <a:p>
                      <a:r>
                        <a:rPr lang="en-US" dirty="0"/>
                        <a:t>DATE</a:t>
                      </a:r>
                    </a:p>
                  </a:txBody>
                  <a:tcPr/>
                </a:tc>
                <a:tc>
                  <a:txBody>
                    <a:bodyPr/>
                    <a:lstStyle/>
                    <a:p>
                      <a:r>
                        <a:rPr lang="en-US" dirty="0"/>
                        <a:t>AMOUNT</a:t>
                      </a:r>
                    </a:p>
                  </a:txBody>
                  <a:tcPr/>
                </a:tc>
                <a:extLst>
                  <a:ext uri="{0D108BD9-81ED-4DB2-BD59-A6C34878D82A}">
                    <a16:rowId xmlns:a16="http://schemas.microsoft.com/office/drawing/2014/main" val="2889181261"/>
                  </a:ext>
                </a:extLst>
              </a:tr>
              <a:tr h="483186">
                <a:tc>
                  <a:txBody>
                    <a:bodyPr/>
                    <a:lstStyle/>
                    <a:p>
                      <a:r>
                        <a:rPr lang="en-US" sz="2000" dirty="0">
                          <a:latin typeface="Aptos Black" panose="020B0004020202020204" pitchFamily="34" charset="0"/>
                        </a:rPr>
                        <a:t>1</a:t>
                      </a:r>
                    </a:p>
                  </a:txBody>
                  <a:tcPr/>
                </a:tc>
                <a:tc>
                  <a:txBody>
                    <a:bodyPr/>
                    <a:lstStyle/>
                    <a:p>
                      <a:r>
                        <a:rPr lang="en-US" sz="2000" dirty="0">
                          <a:latin typeface="Aptos Black" panose="020B0004020202020204" pitchFamily="34" charset="0"/>
                        </a:rPr>
                        <a:t>APRIL 23</a:t>
                      </a:r>
                      <a:r>
                        <a:rPr lang="en-US" sz="2000" baseline="30000" dirty="0">
                          <a:latin typeface="Aptos Black" panose="020B0004020202020204" pitchFamily="34" charset="0"/>
                        </a:rPr>
                        <a:t>RD</a:t>
                      </a:r>
                      <a:endParaRPr lang="en-US" sz="2000" dirty="0">
                        <a:latin typeface="Aptos Black" panose="020B0004020202020204" pitchFamily="34" charset="0"/>
                      </a:endParaRPr>
                    </a:p>
                  </a:txBody>
                  <a:tcPr/>
                </a:tc>
                <a:tc>
                  <a:txBody>
                    <a:bodyPr/>
                    <a:lstStyle/>
                    <a:p>
                      <a:r>
                        <a:rPr lang="en-US" sz="2000" dirty="0">
                          <a:latin typeface="Aptos Black" panose="020B0004020202020204" pitchFamily="34" charset="0"/>
                        </a:rPr>
                        <a:t>$200</a:t>
                      </a:r>
                    </a:p>
                  </a:txBody>
                  <a:tcPr/>
                </a:tc>
                <a:extLst>
                  <a:ext uri="{0D108BD9-81ED-4DB2-BD59-A6C34878D82A}">
                    <a16:rowId xmlns:a16="http://schemas.microsoft.com/office/drawing/2014/main" val="3966077466"/>
                  </a:ext>
                </a:extLst>
              </a:tr>
              <a:tr h="386474">
                <a:tc>
                  <a:txBody>
                    <a:bodyPr/>
                    <a:lstStyle/>
                    <a:p>
                      <a:r>
                        <a:rPr lang="en-US" sz="2000" dirty="0">
                          <a:latin typeface="Aptos Black" panose="020B0004020202020204" pitchFamily="34" charset="0"/>
                        </a:rPr>
                        <a:t>2</a:t>
                      </a:r>
                    </a:p>
                  </a:txBody>
                  <a:tcPr/>
                </a:tc>
                <a:tc>
                  <a:txBody>
                    <a:bodyPr/>
                    <a:lstStyle/>
                    <a:p>
                      <a:r>
                        <a:rPr lang="en-US" sz="2000" dirty="0">
                          <a:latin typeface="Aptos Black" panose="020B0004020202020204" pitchFamily="34" charset="0"/>
                        </a:rPr>
                        <a:t>MAY 20</a:t>
                      </a:r>
                      <a:r>
                        <a:rPr lang="en-US" sz="2000" baseline="30000" dirty="0">
                          <a:latin typeface="Aptos Black" panose="020B0004020202020204" pitchFamily="34" charset="0"/>
                        </a:rPr>
                        <a:t>TH</a:t>
                      </a:r>
                      <a:endParaRPr lang="en-US" sz="2000" dirty="0">
                        <a:latin typeface="Aptos Black" panose="020B0004020202020204" pitchFamily="34" charset="0"/>
                      </a:endParaRPr>
                    </a:p>
                  </a:txBody>
                  <a:tcPr/>
                </a:tc>
                <a:tc>
                  <a:txBody>
                    <a:bodyPr/>
                    <a:lstStyle/>
                    <a:p>
                      <a:r>
                        <a:rPr lang="en-US" sz="2000" dirty="0">
                          <a:latin typeface="Aptos Black" panose="020B0004020202020204" pitchFamily="34" charset="0"/>
                        </a:rPr>
                        <a:t>$185- </a:t>
                      </a:r>
                      <a:r>
                        <a:rPr lang="en-US" sz="2000" dirty="0">
                          <a:highlight>
                            <a:srgbClr val="FFFF00"/>
                          </a:highlight>
                          <a:latin typeface="Aptos Black" panose="020B0004020202020204" pitchFamily="34" charset="0"/>
                        </a:rPr>
                        <a:t>NO CHECKS</a:t>
                      </a:r>
                    </a:p>
                  </a:txBody>
                  <a:tcPr/>
                </a:tc>
                <a:extLst>
                  <a:ext uri="{0D108BD9-81ED-4DB2-BD59-A6C34878D82A}">
                    <a16:rowId xmlns:a16="http://schemas.microsoft.com/office/drawing/2014/main" val="2693037671"/>
                  </a:ext>
                </a:extLst>
              </a:tr>
              <a:tr h="386474">
                <a:tc>
                  <a:txBody>
                    <a:bodyPr/>
                    <a:lstStyle/>
                    <a:p>
                      <a:r>
                        <a:rPr lang="en-US" sz="2000" dirty="0">
                          <a:latin typeface="Aptos Black" panose="020B0004020202020204" pitchFamily="34" charset="0"/>
                        </a:rPr>
                        <a:t>3</a:t>
                      </a:r>
                    </a:p>
                  </a:txBody>
                  <a:tcPr/>
                </a:tc>
                <a:tc>
                  <a:txBody>
                    <a:bodyPr/>
                    <a:lstStyle/>
                    <a:p>
                      <a:r>
                        <a:rPr lang="en-US" sz="2000" dirty="0">
                          <a:latin typeface="Aptos Black" panose="020B0004020202020204" pitchFamily="34" charset="0"/>
                        </a:rPr>
                        <a:t>JUNE 18</a:t>
                      </a:r>
                      <a:r>
                        <a:rPr lang="en-US" sz="2000" baseline="30000" dirty="0">
                          <a:latin typeface="Aptos Black" panose="020B0004020202020204" pitchFamily="34" charset="0"/>
                        </a:rPr>
                        <a:t>TH</a:t>
                      </a:r>
                      <a:endParaRPr lang="en-US" sz="2000" dirty="0">
                        <a:latin typeface="Aptos Black" panose="020B0004020202020204" pitchFamily="34" charset="0"/>
                      </a:endParaRPr>
                    </a:p>
                  </a:txBody>
                  <a:tcPr/>
                </a:tc>
                <a:tc>
                  <a:txBody>
                    <a:bodyPr/>
                    <a:lstStyle/>
                    <a:p>
                      <a:r>
                        <a:rPr lang="en-US" sz="2000" dirty="0">
                          <a:latin typeface="Aptos Black" panose="020B0004020202020204" pitchFamily="34" charset="0"/>
                        </a:rPr>
                        <a:t>$185- </a:t>
                      </a:r>
                      <a:r>
                        <a:rPr lang="en-US" sz="2000" dirty="0">
                          <a:highlight>
                            <a:srgbClr val="FFFF00"/>
                          </a:highlight>
                          <a:latin typeface="Aptos Black" panose="020B0004020202020204" pitchFamily="34" charset="0"/>
                        </a:rPr>
                        <a:t>NO CHECKS</a:t>
                      </a:r>
                    </a:p>
                  </a:txBody>
                  <a:tcPr/>
                </a:tc>
                <a:extLst>
                  <a:ext uri="{0D108BD9-81ED-4DB2-BD59-A6C34878D82A}">
                    <a16:rowId xmlns:a16="http://schemas.microsoft.com/office/drawing/2014/main" val="2379356195"/>
                  </a:ext>
                </a:extLst>
              </a:tr>
              <a:tr h="386474">
                <a:tc>
                  <a:txBody>
                    <a:bodyPr/>
                    <a:lstStyle/>
                    <a:p>
                      <a:r>
                        <a:rPr lang="en-US" sz="2000" dirty="0">
                          <a:latin typeface="Aptos Black" panose="020B0004020202020204" pitchFamily="34" charset="0"/>
                        </a:rPr>
                        <a:t>4</a:t>
                      </a:r>
                    </a:p>
                  </a:txBody>
                  <a:tcPr/>
                </a:tc>
                <a:tc>
                  <a:txBody>
                    <a:bodyPr/>
                    <a:lstStyle/>
                    <a:p>
                      <a:r>
                        <a:rPr lang="en-US" sz="2000" dirty="0">
                          <a:latin typeface="Aptos Black" panose="020B0004020202020204" pitchFamily="34" charset="0"/>
                        </a:rPr>
                        <a:t>JULY 22</a:t>
                      </a:r>
                      <a:r>
                        <a:rPr lang="en-US" sz="2000" baseline="30000" dirty="0">
                          <a:latin typeface="Aptos Black" panose="020B0004020202020204" pitchFamily="34" charset="0"/>
                        </a:rPr>
                        <a:t>ND</a:t>
                      </a:r>
                      <a:endParaRPr lang="en-US" sz="2000" dirty="0">
                        <a:latin typeface="Aptos Black" panose="020B0004020202020204" pitchFamily="34" charset="0"/>
                      </a:endParaRPr>
                    </a:p>
                  </a:txBody>
                  <a:tcPr/>
                </a:tc>
                <a:tc>
                  <a:txBody>
                    <a:bodyPr/>
                    <a:lstStyle/>
                    <a:p>
                      <a:r>
                        <a:rPr lang="en-US" sz="2000" dirty="0">
                          <a:latin typeface="Aptos Black" panose="020B0004020202020204" pitchFamily="34" charset="0"/>
                        </a:rPr>
                        <a:t>$185- </a:t>
                      </a:r>
                      <a:r>
                        <a:rPr lang="en-US" sz="2000" dirty="0">
                          <a:highlight>
                            <a:srgbClr val="FFFF00"/>
                          </a:highlight>
                          <a:latin typeface="Aptos Black" panose="020B0004020202020204" pitchFamily="34" charset="0"/>
                        </a:rPr>
                        <a:t>NO CHECKS</a:t>
                      </a:r>
                    </a:p>
                  </a:txBody>
                  <a:tcPr/>
                </a:tc>
                <a:extLst>
                  <a:ext uri="{0D108BD9-81ED-4DB2-BD59-A6C34878D82A}">
                    <a16:rowId xmlns:a16="http://schemas.microsoft.com/office/drawing/2014/main" val="4263952115"/>
                  </a:ext>
                </a:extLst>
              </a:tr>
              <a:tr h="386474">
                <a:tc>
                  <a:txBody>
                    <a:bodyPr/>
                    <a:lstStyle/>
                    <a:p>
                      <a:r>
                        <a:rPr lang="en-US" sz="2000" dirty="0">
                          <a:latin typeface="Aptos Black" panose="020B0004020202020204" pitchFamily="34" charset="0"/>
                        </a:rPr>
                        <a:t>5</a:t>
                      </a:r>
                    </a:p>
                  </a:txBody>
                  <a:tcPr/>
                </a:tc>
                <a:tc>
                  <a:txBody>
                    <a:bodyPr/>
                    <a:lstStyle/>
                    <a:p>
                      <a:r>
                        <a:rPr lang="en-US" sz="2000" dirty="0">
                          <a:latin typeface="Aptos Black" panose="020B0004020202020204" pitchFamily="34" charset="0"/>
                        </a:rPr>
                        <a:t>AUGUST 19</a:t>
                      </a:r>
                      <a:r>
                        <a:rPr lang="en-US" sz="2000" baseline="30000" dirty="0">
                          <a:latin typeface="Aptos Black" panose="020B0004020202020204" pitchFamily="34" charset="0"/>
                        </a:rPr>
                        <a:t>TH</a:t>
                      </a:r>
                      <a:endParaRPr lang="en-US" sz="2000" dirty="0">
                        <a:latin typeface="Aptos Black" panose="020B0004020202020204" pitchFamily="34" charset="0"/>
                      </a:endParaRPr>
                    </a:p>
                  </a:txBody>
                  <a:tcPr/>
                </a:tc>
                <a:tc>
                  <a:txBody>
                    <a:bodyPr/>
                    <a:lstStyle/>
                    <a:p>
                      <a:r>
                        <a:rPr lang="en-US" sz="2000" dirty="0">
                          <a:latin typeface="Aptos Black" panose="020B0004020202020204" pitchFamily="34" charset="0"/>
                        </a:rPr>
                        <a:t>$185</a:t>
                      </a:r>
                    </a:p>
                  </a:txBody>
                  <a:tcPr/>
                </a:tc>
                <a:extLst>
                  <a:ext uri="{0D108BD9-81ED-4DB2-BD59-A6C34878D82A}">
                    <a16:rowId xmlns:a16="http://schemas.microsoft.com/office/drawing/2014/main" val="4222887743"/>
                  </a:ext>
                </a:extLst>
              </a:tr>
              <a:tr h="386474">
                <a:tc>
                  <a:txBody>
                    <a:bodyPr/>
                    <a:lstStyle/>
                    <a:p>
                      <a:r>
                        <a:rPr lang="en-US" sz="2000" dirty="0">
                          <a:latin typeface="Aptos Black" panose="020B0004020202020204" pitchFamily="34" charset="0"/>
                        </a:rPr>
                        <a:t>6</a:t>
                      </a:r>
                    </a:p>
                  </a:txBody>
                  <a:tcPr/>
                </a:tc>
                <a:tc>
                  <a:txBody>
                    <a:bodyPr/>
                    <a:lstStyle/>
                    <a:p>
                      <a:r>
                        <a:rPr lang="en-US" sz="2000" dirty="0">
                          <a:latin typeface="Aptos Black" panose="020B0004020202020204" pitchFamily="34" charset="0"/>
                        </a:rPr>
                        <a:t>SEPTEMBER 16</a:t>
                      </a:r>
                      <a:r>
                        <a:rPr lang="en-US" sz="2000" baseline="30000" dirty="0">
                          <a:latin typeface="Aptos Black" panose="020B0004020202020204" pitchFamily="34" charset="0"/>
                        </a:rPr>
                        <a:t>TH</a:t>
                      </a:r>
                      <a:endParaRPr lang="en-US" sz="2000" dirty="0">
                        <a:latin typeface="Aptos Black" panose="020B0004020202020204" pitchFamily="34" charset="0"/>
                      </a:endParaRPr>
                    </a:p>
                  </a:txBody>
                  <a:tcPr/>
                </a:tc>
                <a:tc>
                  <a:txBody>
                    <a:bodyPr/>
                    <a:lstStyle/>
                    <a:p>
                      <a:r>
                        <a:rPr lang="en-US" sz="2000" dirty="0">
                          <a:latin typeface="Aptos Black" panose="020B0004020202020204" pitchFamily="34" charset="0"/>
                        </a:rPr>
                        <a:t>$185</a:t>
                      </a:r>
                    </a:p>
                  </a:txBody>
                  <a:tcPr/>
                </a:tc>
                <a:extLst>
                  <a:ext uri="{0D108BD9-81ED-4DB2-BD59-A6C34878D82A}">
                    <a16:rowId xmlns:a16="http://schemas.microsoft.com/office/drawing/2014/main" val="2691734003"/>
                  </a:ext>
                </a:extLst>
              </a:tr>
              <a:tr h="483186">
                <a:tc>
                  <a:txBody>
                    <a:bodyPr/>
                    <a:lstStyle/>
                    <a:p>
                      <a:r>
                        <a:rPr lang="en-US" dirty="0"/>
                        <a:t>7</a:t>
                      </a:r>
                    </a:p>
                  </a:txBody>
                  <a:tcPr/>
                </a:tc>
                <a:tc>
                  <a:txBody>
                    <a:bodyPr/>
                    <a:lstStyle/>
                    <a:p>
                      <a:r>
                        <a:rPr lang="en-US" sz="2000" dirty="0">
                          <a:latin typeface="Aptos Black" panose="020B0004020202020204" pitchFamily="34" charset="0"/>
                        </a:rPr>
                        <a:t>OCTOBER 14</a:t>
                      </a:r>
                      <a:r>
                        <a:rPr lang="en-US" sz="2000" baseline="30000" dirty="0">
                          <a:latin typeface="Aptos Black" panose="020B0004020202020204" pitchFamily="34" charset="0"/>
                        </a:rPr>
                        <a:t>TH</a:t>
                      </a:r>
                      <a:endParaRPr lang="en-US" sz="2000" dirty="0">
                        <a:latin typeface="Aptos Black" panose="020B0004020202020204" pitchFamily="34" charset="0"/>
                      </a:endParaRPr>
                    </a:p>
                  </a:txBody>
                  <a:tcPr/>
                </a:tc>
                <a:tc>
                  <a:txBody>
                    <a:bodyPr/>
                    <a:lstStyle/>
                    <a:p>
                      <a:r>
                        <a:rPr lang="en-US" sz="2000" dirty="0">
                          <a:latin typeface="Aptos Black" panose="020B0004020202020204" pitchFamily="34" charset="0"/>
                        </a:rPr>
                        <a:t>$185</a:t>
                      </a:r>
                    </a:p>
                  </a:txBody>
                  <a:tcPr/>
                </a:tc>
                <a:extLst>
                  <a:ext uri="{0D108BD9-81ED-4DB2-BD59-A6C34878D82A}">
                    <a16:rowId xmlns:a16="http://schemas.microsoft.com/office/drawing/2014/main" val="2725915928"/>
                  </a:ext>
                </a:extLst>
              </a:tr>
              <a:tr h="483186">
                <a:tc>
                  <a:txBody>
                    <a:bodyPr/>
                    <a:lstStyle/>
                    <a:p>
                      <a:endParaRPr lang="en-US" dirty="0"/>
                    </a:p>
                  </a:txBody>
                  <a:tcPr/>
                </a:tc>
                <a:tc>
                  <a:txBody>
                    <a:bodyPr/>
                    <a:lstStyle/>
                    <a:p>
                      <a:r>
                        <a:rPr lang="en-US" dirty="0"/>
                        <a:t>NOVEMBER 18TH</a:t>
                      </a:r>
                    </a:p>
                  </a:txBody>
                  <a:tcPr/>
                </a:tc>
                <a:tc>
                  <a:txBody>
                    <a:bodyPr/>
                    <a:lstStyle/>
                    <a:p>
                      <a:endParaRPr lang="en-US" dirty="0"/>
                    </a:p>
                  </a:txBody>
                  <a:tcPr/>
                </a:tc>
                <a:extLst>
                  <a:ext uri="{0D108BD9-81ED-4DB2-BD59-A6C34878D82A}">
                    <a16:rowId xmlns:a16="http://schemas.microsoft.com/office/drawing/2014/main" val="1856360125"/>
                  </a:ext>
                </a:extLst>
              </a:tr>
            </a:tbl>
          </a:graphicData>
        </a:graphic>
      </p:graphicFrame>
      <p:graphicFrame>
        <p:nvGraphicFramePr>
          <p:cNvPr id="7" name="Table 6">
            <a:extLst>
              <a:ext uri="{FF2B5EF4-FFF2-40B4-BE49-F238E27FC236}">
                <a16:creationId xmlns:a16="http://schemas.microsoft.com/office/drawing/2014/main" id="{4335D263-73E0-309F-CF60-B6961E76F5C0}"/>
              </a:ext>
            </a:extLst>
          </p:cNvPr>
          <p:cNvGraphicFramePr>
            <a:graphicFrameLocks noGrp="1"/>
          </p:cNvGraphicFramePr>
          <p:nvPr>
            <p:extLst>
              <p:ext uri="{D42A27DB-BD31-4B8C-83A1-F6EECF244321}">
                <p14:modId xmlns:p14="http://schemas.microsoft.com/office/powerpoint/2010/main" val="2293233815"/>
              </p:ext>
            </p:extLst>
          </p:nvPr>
        </p:nvGraphicFramePr>
        <p:xfrm>
          <a:off x="1232452" y="5355982"/>
          <a:ext cx="9552858" cy="701040"/>
        </p:xfrm>
        <a:graphic>
          <a:graphicData uri="http://schemas.openxmlformats.org/drawingml/2006/table">
            <a:tbl>
              <a:tblPr firstRow="1" bandRow="1">
                <a:tableStyleId>{5C22544A-7EE6-4342-B048-85BDC9FD1C3A}</a:tableStyleId>
              </a:tblPr>
              <a:tblGrid>
                <a:gridCol w="424070">
                  <a:extLst>
                    <a:ext uri="{9D8B030D-6E8A-4147-A177-3AD203B41FA5}">
                      <a16:colId xmlns:a16="http://schemas.microsoft.com/office/drawing/2014/main" val="4128377193"/>
                    </a:ext>
                  </a:extLst>
                </a:gridCol>
                <a:gridCol w="3763617">
                  <a:extLst>
                    <a:ext uri="{9D8B030D-6E8A-4147-A177-3AD203B41FA5}">
                      <a16:colId xmlns:a16="http://schemas.microsoft.com/office/drawing/2014/main" val="2834634486"/>
                    </a:ext>
                  </a:extLst>
                </a:gridCol>
                <a:gridCol w="5365171">
                  <a:extLst>
                    <a:ext uri="{9D8B030D-6E8A-4147-A177-3AD203B41FA5}">
                      <a16:colId xmlns:a16="http://schemas.microsoft.com/office/drawing/2014/main" val="1647410465"/>
                    </a:ext>
                  </a:extLst>
                </a:gridCol>
              </a:tblGrid>
              <a:tr h="225287">
                <a:tc>
                  <a:txBody>
                    <a:bodyPr/>
                    <a:lstStyle/>
                    <a:p>
                      <a:r>
                        <a:rPr lang="en-US" dirty="0"/>
                        <a:t>8</a:t>
                      </a:r>
                    </a:p>
                  </a:txBody>
                  <a:tcPr/>
                </a:tc>
                <a:tc>
                  <a:txBody>
                    <a:bodyPr/>
                    <a:lstStyle/>
                    <a:p>
                      <a:r>
                        <a:rPr lang="en-US" dirty="0">
                          <a:solidFill>
                            <a:schemeClr val="bg1"/>
                          </a:solidFill>
                          <a:latin typeface="Aptos Black" panose="020B0004020202020204" pitchFamily="34" charset="0"/>
                        </a:rPr>
                        <a:t>NOVEMBER 18</a:t>
                      </a:r>
                      <a:r>
                        <a:rPr lang="en-US" baseline="30000" dirty="0">
                          <a:solidFill>
                            <a:schemeClr val="bg1"/>
                          </a:solidFill>
                          <a:latin typeface="Aptos Black" panose="020B0004020202020204" pitchFamily="34" charset="0"/>
                        </a:rPr>
                        <a:t>TH</a:t>
                      </a:r>
                      <a:endParaRPr lang="en-US" dirty="0">
                        <a:solidFill>
                          <a:schemeClr val="bg1"/>
                        </a:solidFill>
                        <a:latin typeface="Aptos Black" panose="020B0004020202020204" pitchFamily="34" charset="0"/>
                      </a:endParaRPr>
                    </a:p>
                  </a:txBody>
                  <a:tcPr/>
                </a:tc>
                <a:tc>
                  <a:txBody>
                    <a:bodyPr/>
                    <a:lstStyle/>
                    <a:p>
                      <a:r>
                        <a:rPr lang="en-US" sz="2000" dirty="0">
                          <a:latin typeface="Aptos Black" panose="020B0004020202020204" pitchFamily="34" charset="0"/>
                        </a:rPr>
                        <a:t>$185- ALL ACCOUNTS MUST BE PAID OFF BY THIS DAY</a:t>
                      </a:r>
                    </a:p>
                  </a:txBody>
                  <a:tcPr/>
                </a:tc>
                <a:extLst>
                  <a:ext uri="{0D108BD9-81ED-4DB2-BD59-A6C34878D82A}">
                    <a16:rowId xmlns:a16="http://schemas.microsoft.com/office/drawing/2014/main" val="2549568215"/>
                  </a:ext>
                </a:extLst>
              </a:tr>
            </a:tbl>
          </a:graphicData>
        </a:graphic>
      </p:graphicFrame>
    </p:spTree>
    <p:extLst>
      <p:ext uri="{BB962C8B-B14F-4D97-AF65-F5344CB8AC3E}">
        <p14:creationId xmlns:p14="http://schemas.microsoft.com/office/powerpoint/2010/main" val="2864909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7C8C75B-BB94-8C39-7CE4-CCEA62567629}"/>
              </a:ext>
            </a:extLst>
          </p:cNvPr>
          <p:cNvSpPr txBox="1"/>
          <p:nvPr/>
        </p:nvSpPr>
        <p:spPr>
          <a:xfrm>
            <a:off x="592667" y="440267"/>
            <a:ext cx="10871200" cy="4154984"/>
          </a:xfrm>
          <a:prstGeom prst="rect">
            <a:avLst/>
          </a:prstGeom>
          <a:noFill/>
        </p:spPr>
        <p:txBody>
          <a:bodyPr wrap="square" rtlCol="0">
            <a:spAutoFit/>
          </a:bodyPr>
          <a:lstStyle/>
          <a:p>
            <a:pPr algn="ctr"/>
            <a:r>
              <a:rPr lang="en-US" sz="4400" b="1" dirty="0"/>
              <a:t>*ALL PAYMENTS MUST BE TURNED IN TO COACH SMITH, SEALED IN AN ENVELOPE WITH THE ATHLETES NAME AND THE AMOUNT ON THE FRONT.</a:t>
            </a:r>
          </a:p>
          <a:p>
            <a:pPr algn="ctr"/>
            <a:r>
              <a:rPr lang="en-US" sz="4400" b="1" dirty="0"/>
              <a:t>*A RECEIPT WILL BE AVAILABLE AT THE NEXT SCHEDULED PRACTICE.</a:t>
            </a:r>
          </a:p>
        </p:txBody>
      </p:sp>
    </p:spTree>
    <p:extLst>
      <p:ext uri="{BB962C8B-B14F-4D97-AF65-F5344CB8AC3E}">
        <p14:creationId xmlns:p14="http://schemas.microsoft.com/office/powerpoint/2010/main" val="264203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559F-2314-4350-B598-7EFC5330CBE8}"/>
              </a:ext>
            </a:extLst>
          </p:cNvPr>
          <p:cNvSpPr>
            <a:spLocks noGrp="1"/>
          </p:cNvSpPr>
          <p:nvPr>
            <p:ph type="title"/>
          </p:nvPr>
        </p:nvSpPr>
        <p:spPr>
          <a:xfrm>
            <a:off x="1066800" y="783908"/>
            <a:ext cx="10058400" cy="1450757"/>
          </a:xfrm>
        </p:spPr>
        <p:txBody>
          <a:bodyPr>
            <a:normAutofit fontScale="90000"/>
          </a:bodyPr>
          <a:lstStyle/>
          <a:p>
            <a:br>
              <a:rPr lang="en-US" dirty="0"/>
            </a:br>
            <a:br>
              <a:rPr lang="en-US" dirty="0"/>
            </a:br>
            <a:r>
              <a:rPr lang="en-US" dirty="0"/>
              <a:t>ATHLETES WILL BE RESPONSIBLE FOR THE FOLLOWING ITEMS:</a:t>
            </a:r>
            <a:br>
              <a:rPr lang="en-US" dirty="0"/>
            </a:br>
            <a:endParaRPr lang="en-US" dirty="0"/>
          </a:p>
        </p:txBody>
      </p:sp>
      <p:sp>
        <p:nvSpPr>
          <p:cNvPr id="3" name="Content Placeholder 2">
            <a:extLst>
              <a:ext uri="{FF2B5EF4-FFF2-40B4-BE49-F238E27FC236}">
                <a16:creationId xmlns:a16="http://schemas.microsoft.com/office/drawing/2014/main" id="{9B225777-5566-4848-98BC-1C80492B9C0F}"/>
              </a:ext>
            </a:extLst>
          </p:cNvPr>
          <p:cNvSpPr>
            <a:spLocks noGrp="1"/>
          </p:cNvSpPr>
          <p:nvPr>
            <p:ph idx="1"/>
          </p:nvPr>
        </p:nvSpPr>
        <p:spPr>
          <a:xfrm>
            <a:off x="1097280" y="1987827"/>
            <a:ext cx="10058400" cy="3881266"/>
          </a:xfrm>
        </p:spPr>
        <p:txBody>
          <a:bodyPr>
            <a:normAutofit/>
          </a:bodyPr>
          <a:lstStyle/>
          <a:p>
            <a:r>
              <a:rPr lang="en-US" b="1" dirty="0">
                <a:latin typeface="Amasis MT Pro Black" panose="02040A04050005020304" pitchFamily="18" charset="0"/>
              </a:rPr>
              <a:t>RED TEAM</a:t>
            </a:r>
            <a:r>
              <a:rPr lang="en-US" dirty="0">
                <a:latin typeface="Amasis MT Pro Black" panose="02040A04050005020304" pitchFamily="18" charset="0"/>
              </a:rPr>
              <a:t>(</a:t>
            </a:r>
            <a:r>
              <a:rPr lang="en-US" b="1" u="sng" dirty="0">
                <a:latin typeface="Amasis MT Pro Black" panose="02040A04050005020304" pitchFamily="18" charset="0"/>
              </a:rPr>
              <a:t>GIRL MEMBERS</a:t>
            </a:r>
            <a:r>
              <a:rPr lang="en-US" dirty="0">
                <a:latin typeface="Amasis MT Pro Black" panose="02040A04050005020304" pitchFamily="18" charset="0"/>
              </a:rPr>
              <a:t>)- BLACK LONG SLEEVE TURTLENECK MIDRIFF, </a:t>
            </a:r>
            <a:r>
              <a:rPr lang="en-US" b="1" u="sng" dirty="0">
                <a:latin typeface="Amasis MT Pro Black" panose="02040A04050005020304" pitchFamily="18" charset="0"/>
              </a:rPr>
              <a:t>RED AND BLACK BRIEFS</a:t>
            </a:r>
            <a:r>
              <a:rPr lang="en-US" dirty="0">
                <a:latin typeface="Amasis MT Pro Black" panose="02040A04050005020304" pitchFamily="18" charset="0"/>
              </a:rPr>
              <a:t>, WHITE ANKLE SOCKS, WHITE CHEER SHOES, 3 BOWS  WILL BE PROVIDED BY FUNDRAISING</a:t>
            </a:r>
          </a:p>
          <a:p>
            <a:r>
              <a:rPr lang="en-US" b="1" dirty="0">
                <a:latin typeface="Amasis MT Pro Black" panose="02040A04050005020304" pitchFamily="18" charset="0"/>
              </a:rPr>
              <a:t>BLACK TEAM</a:t>
            </a:r>
            <a:r>
              <a:rPr lang="en-US" dirty="0">
                <a:latin typeface="Amasis MT Pro Black" panose="02040A04050005020304" pitchFamily="18" charset="0"/>
              </a:rPr>
              <a:t>(GIRL MEMBERS)- RED BRIEFS, WHITE ANKLE SOCKS, , 3 BOWS  (WILL BE PROVIDED BY FUNDRAISING), AND WHITE CHEER SHOES, </a:t>
            </a:r>
          </a:p>
          <a:p>
            <a:r>
              <a:rPr lang="en-US" dirty="0">
                <a:latin typeface="Amasis MT Pro Black" panose="02040A04050005020304" pitchFamily="18" charset="0"/>
              </a:rPr>
              <a:t>** </a:t>
            </a:r>
            <a:r>
              <a:rPr lang="en-US" b="1" dirty="0">
                <a:latin typeface="Amasis MT Pro Black" panose="02040A04050005020304" pitchFamily="18" charset="0"/>
              </a:rPr>
              <a:t>ALL BOYS </a:t>
            </a:r>
            <a:r>
              <a:rPr lang="en-US" dirty="0">
                <a:latin typeface="Amasis MT Pro Black" panose="02040A04050005020304" pitchFamily="18" charset="0"/>
              </a:rPr>
              <a:t>NEED BLACK ATHLETIC PANTS, BLACK AND WHITE SOCKS, BLACK(AND WHITE SHOES-RED TEAM ONLY) ATHLETIC SHOES, </a:t>
            </a:r>
          </a:p>
        </p:txBody>
      </p:sp>
    </p:spTree>
    <p:extLst>
      <p:ext uri="{BB962C8B-B14F-4D97-AF65-F5344CB8AC3E}">
        <p14:creationId xmlns:p14="http://schemas.microsoft.com/office/powerpoint/2010/main" val="773073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05B89-0BE0-4BD0-9750-E9DE1556CED2}"/>
              </a:ext>
            </a:extLst>
          </p:cNvPr>
          <p:cNvSpPr>
            <a:spLocks noGrp="1"/>
          </p:cNvSpPr>
          <p:nvPr>
            <p:ph type="title"/>
          </p:nvPr>
        </p:nvSpPr>
        <p:spPr/>
        <p:txBody>
          <a:bodyPr/>
          <a:lstStyle/>
          <a:p>
            <a:r>
              <a:rPr lang="en-US" dirty="0"/>
              <a:t>CHEERVILLE-</a:t>
            </a:r>
            <a:endParaRPr lang="en-US" sz="2000" dirty="0"/>
          </a:p>
        </p:txBody>
      </p:sp>
      <p:sp>
        <p:nvSpPr>
          <p:cNvPr id="3" name="Content Placeholder 2">
            <a:extLst>
              <a:ext uri="{FF2B5EF4-FFF2-40B4-BE49-F238E27FC236}">
                <a16:creationId xmlns:a16="http://schemas.microsoft.com/office/drawing/2014/main" id="{BD0A9349-B616-4ADC-9721-84980BB3FC7A}"/>
              </a:ext>
            </a:extLst>
          </p:cNvPr>
          <p:cNvSpPr>
            <a:spLocks noGrp="1"/>
          </p:cNvSpPr>
          <p:nvPr>
            <p:ph idx="1"/>
          </p:nvPr>
        </p:nvSpPr>
        <p:spPr/>
        <p:txBody>
          <a:bodyPr/>
          <a:lstStyle/>
          <a:p>
            <a:pPr marL="0" indent="0">
              <a:buNone/>
            </a:pPr>
            <a:r>
              <a:rPr lang="en-US" dirty="0"/>
              <a:t> </a:t>
            </a:r>
            <a:r>
              <a:rPr lang="en-US" sz="2400" dirty="0">
                <a:latin typeface="Amasis MT Pro Black" panose="02040A04050005020304" pitchFamily="18" charset="0"/>
              </a:rPr>
              <a:t>RED TEAM $80 A MONTH/ EVERY MONDAY 6-8PM</a:t>
            </a:r>
          </a:p>
          <a:p>
            <a:r>
              <a:rPr lang="en-US" sz="2400" dirty="0">
                <a:latin typeface="Amasis MT Pro Black" panose="02040A04050005020304" pitchFamily="18" charset="0"/>
              </a:rPr>
              <a:t>BLACK TEAM $80 A MONTH/EVERY MONDAY 6-8PM</a:t>
            </a:r>
          </a:p>
          <a:p>
            <a:r>
              <a:rPr lang="en-US" sz="2400" dirty="0">
                <a:latin typeface="Amasis MT Pro Black" panose="02040A04050005020304" pitchFamily="18" charset="0"/>
              </a:rPr>
              <a:t>**THERE IS ALSO AN OPEN COED CLASS ON MONDAYS 8-9PM. </a:t>
            </a:r>
            <a:r>
              <a:rPr lang="en-US" sz="2400" b="1" u="sng" dirty="0">
                <a:highlight>
                  <a:srgbClr val="FFFF00"/>
                </a:highlight>
                <a:latin typeface="Amasis MT Pro Black" panose="02040A04050005020304" pitchFamily="18" charset="0"/>
              </a:rPr>
              <a:t>ALL STUNT GROUPS </a:t>
            </a:r>
            <a:r>
              <a:rPr lang="en-US" sz="2400" dirty="0">
                <a:latin typeface="Amasis MT Pro Black" panose="02040A04050005020304" pitchFamily="18" charset="0"/>
              </a:rPr>
              <a:t>ARE REQUIRED TO BE AT THIS CLASS UNTIL 8:30PM TO WORK ON OUR DESIGNATED SKILL!!!</a:t>
            </a:r>
          </a:p>
          <a:p>
            <a:r>
              <a:rPr lang="en-US" sz="2400" dirty="0">
                <a:latin typeface="Amasis MT Pro Black" panose="02040A04050005020304" pitchFamily="18" charset="0"/>
              </a:rPr>
              <a:t>CHEERVILLE ADDRESS- 2015 JOHNSON INDUSTRIAL BLVD, NOLENSVILLE,TN 37135</a:t>
            </a:r>
          </a:p>
        </p:txBody>
      </p:sp>
    </p:spTree>
    <p:extLst>
      <p:ext uri="{BB962C8B-B14F-4D97-AF65-F5344CB8AC3E}">
        <p14:creationId xmlns:p14="http://schemas.microsoft.com/office/powerpoint/2010/main" val="2347513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DF95-61C7-4D5E-97DA-B3751BFB3286}"/>
              </a:ext>
            </a:extLst>
          </p:cNvPr>
          <p:cNvSpPr>
            <a:spLocks noGrp="1"/>
          </p:cNvSpPr>
          <p:nvPr>
            <p:ph type="title"/>
          </p:nvPr>
        </p:nvSpPr>
        <p:spPr>
          <a:xfrm>
            <a:off x="743902" y="263529"/>
            <a:ext cx="10704195" cy="1450757"/>
          </a:xfrm>
        </p:spPr>
        <p:txBody>
          <a:bodyPr/>
          <a:lstStyle/>
          <a:p>
            <a:r>
              <a:rPr lang="en-US" dirty="0"/>
              <a:t>CHEERVILLE </a:t>
            </a:r>
          </a:p>
        </p:txBody>
      </p:sp>
      <p:sp>
        <p:nvSpPr>
          <p:cNvPr id="3" name="Content Placeholder 2">
            <a:extLst>
              <a:ext uri="{FF2B5EF4-FFF2-40B4-BE49-F238E27FC236}">
                <a16:creationId xmlns:a16="http://schemas.microsoft.com/office/drawing/2014/main" id="{81CE0C04-6AEF-4137-8F61-644975895A89}"/>
              </a:ext>
            </a:extLst>
          </p:cNvPr>
          <p:cNvSpPr>
            <a:spLocks noGrp="1"/>
          </p:cNvSpPr>
          <p:nvPr>
            <p:ph idx="1"/>
          </p:nvPr>
        </p:nvSpPr>
        <p:spPr/>
        <p:txBody>
          <a:bodyPr>
            <a:normAutofit/>
          </a:bodyPr>
          <a:lstStyle/>
          <a:p>
            <a:r>
              <a:rPr lang="en-US" sz="2800" dirty="0">
                <a:latin typeface="Aptos Black" panose="020B0004020202020204" pitchFamily="34" charset="0"/>
              </a:rPr>
              <a:t>PLEASE VISIT OUR WEBPAGE FOR GUIDELINES ON HOW TO SET UP YOUR CHEERVILLE ACCOUNT AS WELL AS THE BILLING GUIDELINES. IT IS VERY IMPORTANT THAT YOU READ OVER BOTH DOCUMENTS FULLY.</a:t>
            </a:r>
            <a:endParaRPr lang="en-US" sz="2800" b="1" dirty="0">
              <a:solidFill>
                <a:srgbClr val="FF0000"/>
              </a:solidFill>
              <a:latin typeface="Aptos Black" panose="020B0004020202020204" pitchFamily="34" charset="0"/>
            </a:endParaRPr>
          </a:p>
          <a:p>
            <a:r>
              <a:rPr lang="en-US" sz="2800" b="1" u="sng" dirty="0">
                <a:solidFill>
                  <a:schemeClr val="tx1"/>
                </a:solidFill>
                <a:latin typeface="Aptos Black" panose="020B0004020202020204" pitchFamily="34" charset="0"/>
              </a:rPr>
              <a:t>**WE WILL START CHEERVILLE THE WEEK OF MAY 6TH</a:t>
            </a:r>
          </a:p>
        </p:txBody>
      </p:sp>
    </p:spTree>
    <p:extLst>
      <p:ext uri="{BB962C8B-B14F-4D97-AF65-F5344CB8AC3E}">
        <p14:creationId xmlns:p14="http://schemas.microsoft.com/office/powerpoint/2010/main" val="736082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1A17-6DD7-482C-8D48-7D32518E36FD}"/>
              </a:ext>
            </a:extLst>
          </p:cNvPr>
          <p:cNvSpPr>
            <a:spLocks noGrp="1"/>
          </p:cNvSpPr>
          <p:nvPr>
            <p:ph type="title"/>
          </p:nvPr>
        </p:nvSpPr>
        <p:spPr/>
        <p:txBody>
          <a:bodyPr/>
          <a:lstStyle/>
          <a:p>
            <a:r>
              <a:rPr lang="en-US" dirty="0"/>
              <a:t>COMPETITIONS/EXHIBITIONS</a:t>
            </a:r>
          </a:p>
        </p:txBody>
      </p:sp>
      <p:sp>
        <p:nvSpPr>
          <p:cNvPr id="3" name="Content Placeholder 2">
            <a:extLst>
              <a:ext uri="{FF2B5EF4-FFF2-40B4-BE49-F238E27FC236}">
                <a16:creationId xmlns:a16="http://schemas.microsoft.com/office/drawing/2014/main" id="{C9EEEC87-23C2-4754-8B84-D294DEA2B52B}"/>
              </a:ext>
            </a:extLst>
          </p:cNvPr>
          <p:cNvSpPr>
            <a:spLocks noGrp="1"/>
          </p:cNvSpPr>
          <p:nvPr>
            <p:ph idx="1"/>
          </p:nvPr>
        </p:nvSpPr>
        <p:spPr>
          <a:xfrm>
            <a:off x="1097280" y="1856410"/>
            <a:ext cx="10058400" cy="3760891"/>
          </a:xfrm>
        </p:spPr>
        <p:txBody>
          <a:bodyPr>
            <a:noAutofit/>
          </a:bodyPr>
          <a:lstStyle/>
          <a:p>
            <a:r>
              <a:rPr lang="en-US" b="1" dirty="0">
                <a:latin typeface="Aptos Black" panose="020B0004020202020204" pitchFamily="34" charset="0"/>
              </a:rPr>
              <a:t>THIS YEAR WE ARE LOOKING TO DO 4-5 HOME PERFORMANCES AS WELL AS THE FOLLOWING:</a:t>
            </a:r>
          </a:p>
          <a:p>
            <a:r>
              <a:rPr lang="en-US" b="1" dirty="0">
                <a:latin typeface="Aptos Black" panose="020B0004020202020204" pitchFamily="34" charset="0"/>
              </a:rPr>
              <a:t>TEAMS FIRST SHOWING: OCTOBER 20</a:t>
            </a:r>
            <a:r>
              <a:rPr lang="en-US" b="1" baseline="30000" dirty="0">
                <a:latin typeface="Aptos Black" panose="020B0004020202020204" pitchFamily="34" charset="0"/>
              </a:rPr>
              <a:t>TH</a:t>
            </a:r>
            <a:r>
              <a:rPr lang="en-US" b="1" dirty="0">
                <a:latin typeface="Aptos Black" panose="020B0004020202020204" pitchFamily="34" charset="0"/>
              </a:rPr>
              <a:t> @SCHS</a:t>
            </a:r>
          </a:p>
          <a:p>
            <a:r>
              <a:rPr lang="en-US" b="1" dirty="0">
                <a:latin typeface="Aptos Black" panose="020B0004020202020204" pitchFamily="34" charset="0"/>
              </a:rPr>
              <a:t>MIDDLE TENNESSEE CHEER CHAMPIONSHIP(BLACKMAN)-OCTOBER 27TH </a:t>
            </a:r>
          </a:p>
          <a:p>
            <a:r>
              <a:rPr lang="en-US" b="1" dirty="0">
                <a:latin typeface="Aptos Black" panose="020B0004020202020204" pitchFamily="34" charset="0"/>
              </a:rPr>
              <a:t>REGIONALS-NOVEMBER (ALABAMA,KENTUCKY, OR TENNESSEE)</a:t>
            </a:r>
          </a:p>
          <a:p>
            <a:r>
              <a:rPr lang="en-US" b="1" dirty="0">
                <a:latin typeface="Aptos Black" panose="020B0004020202020204" pitchFamily="34" charset="0"/>
              </a:rPr>
              <a:t>STATE-NOVEMBER 16</a:t>
            </a:r>
            <a:r>
              <a:rPr lang="en-US" b="1" baseline="30000" dirty="0">
                <a:latin typeface="Aptos Black" panose="020B0004020202020204" pitchFamily="34" charset="0"/>
              </a:rPr>
              <a:t>th</a:t>
            </a:r>
            <a:r>
              <a:rPr lang="en-US" b="1" dirty="0">
                <a:latin typeface="Aptos Black" panose="020B0004020202020204" pitchFamily="34" charset="0"/>
              </a:rPr>
              <a:t> in Knoxville**</a:t>
            </a:r>
          </a:p>
          <a:p>
            <a:r>
              <a:rPr lang="en-US" b="1" dirty="0">
                <a:latin typeface="Aptos Black" panose="020B0004020202020204" pitchFamily="34" charset="0"/>
              </a:rPr>
              <a:t>MTCS EXHIBITION-JANUARY</a:t>
            </a:r>
          </a:p>
          <a:p>
            <a:r>
              <a:rPr lang="en-US" b="1" dirty="0">
                <a:latin typeface="Aptos Black" panose="020B0004020202020204" pitchFamily="34" charset="0"/>
              </a:rPr>
              <a:t>CENTENNIAL EXHIBITION-JANUARY</a:t>
            </a:r>
          </a:p>
          <a:p>
            <a:r>
              <a:rPr lang="en-US" b="1" dirty="0">
                <a:latin typeface="Aptos Black" panose="020B0004020202020204" pitchFamily="34" charset="0"/>
              </a:rPr>
              <a:t>NATIONALS- FEBRUARY 7th-12th</a:t>
            </a:r>
          </a:p>
        </p:txBody>
      </p:sp>
    </p:spTree>
    <p:extLst>
      <p:ext uri="{BB962C8B-B14F-4D97-AF65-F5344CB8AC3E}">
        <p14:creationId xmlns:p14="http://schemas.microsoft.com/office/powerpoint/2010/main" val="552576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1C46-6639-486C-A7CF-9959A7C9AD4D}"/>
              </a:ext>
            </a:extLst>
          </p:cNvPr>
          <p:cNvSpPr>
            <a:spLocks noGrp="1"/>
          </p:cNvSpPr>
          <p:nvPr>
            <p:ph type="title"/>
          </p:nvPr>
        </p:nvSpPr>
        <p:spPr/>
        <p:txBody>
          <a:bodyPr/>
          <a:lstStyle/>
          <a:p>
            <a:r>
              <a:rPr lang="en-US" dirty="0"/>
              <a:t>NATIONALS</a:t>
            </a:r>
          </a:p>
        </p:txBody>
      </p:sp>
      <p:sp>
        <p:nvSpPr>
          <p:cNvPr id="3" name="Content Placeholder 2">
            <a:extLst>
              <a:ext uri="{FF2B5EF4-FFF2-40B4-BE49-F238E27FC236}">
                <a16:creationId xmlns:a16="http://schemas.microsoft.com/office/drawing/2014/main" id="{48DF8897-EB0C-470C-BE58-2AFCF3571B97}"/>
              </a:ext>
            </a:extLst>
          </p:cNvPr>
          <p:cNvSpPr>
            <a:spLocks noGrp="1"/>
          </p:cNvSpPr>
          <p:nvPr>
            <p:ph idx="1"/>
          </p:nvPr>
        </p:nvSpPr>
        <p:spPr>
          <a:xfrm>
            <a:off x="1097280" y="1895061"/>
            <a:ext cx="10058400" cy="4373216"/>
          </a:xfrm>
        </p:spPr>
        <p:txBody>
          <a:bodyPr>
            <a:normAutofit/>
          </a:bodyPr>
          <a:lstStyle/>
          <a:p>
            <a:r>
              <a:rPr lang="en-US" dirty="0">
                <a:latin typeface="Aptos Black" panose="020B0004020202020204" pitchFamily="34" charset="0"/>
              </a:rPr>
              <a:t>I ONLY REGISTER THE ATHLETES FOR NATIONALS. THEREFORE PARENTS, FAMILIES, AND FRIENDS WILL BE RESPONSIBLE FOR THEIR OWN DISNEY REGISTRATION. ALL ATHLETES WILL NEED TO BE IN DISNEY ON THURSDAY FEBRUARY 6TH AT 9 AM FOR OUR FIRST PRACTICE. WHEN YOU ARE SCHEDULING YOUR FLIGHTS OR TRAVEL ARRANGEMENTS, PLEASE KEEP THAT IN MIND. ATHLETES WILL BE EXCUSED FROM SCHOOL FEBRUARY 5</a:t>
            </a:r>
            <a:r>
              <a:rPr lang="en-US" baseline="30000" dirty="0">
                <a:latin typeface="Aptos Black" panose="020B0004020202020204" pitchFamily="34" charset="0"/>
              </a:rPr>
              <a:t>TH</a:t>
            </a:r>
            <a:r>
              <a:rPr lang="en-US" dirty="0">
                <a:latin typeface="Aptos Black" panose="020B0004020202020204" pitchFamily="34" charset="0"/>
              </a:rPr>
              <a:t>-FEBRUARY 10</a:t>
            </a:r>
            <a:r>
              <a:rPr lang="en-US" baseline="30000" dirty="0">
                <a:latin typeface="Aptos Black" panose="020B0004020202020204" pitchFamily="34" charset="0"/>
              </a:rPr>
              <a:t>TH</a:t>
            </a:r>
            <a:r>
              <a:rPr lang="en-US" dirty="0">
                <a:latin typeface="Aptos Black" panose="020B0004020202020204" pitchFamily="34" charset="0"/>
              </a:rPr>
              <a:t>. WEDNESDAY FEBRUARY 5</a:t>
            </a:r>
            <a:r>
              <a:rPr lang="en-US" baseline="30000" dirty="0">
                <a:latin typeface="Aptos Black" panose="020B0004020202020204" pitchFamily="34" charset="0"/>
              </a:rPr>
              <a:t>TH</a:t>
            </a:r>
            <a:r>
              <a:rPr lang="en-US" dirty="0">
                <a:latin typeface="Aptos Black" panose="020B0004020202020204" pitchFamily="34" charset="0"/>
              </a:rPr>
              <a:t> IS THE EXCUSED TRAVEL DAY. ATHLETES ARE REQUIRED TO BE PRESENT AT CHEERVILLE PRACTICE ON MONDAY THE 4</a:t>
            </a:r>
            <a:r>
              <a:rPr lang="en-US" baseline="30000" dirty="0">
                <a:latin typeface="Aptos Black" panose="020B0004020202020204" pitchFamily="34" charset="0"/>
              </a:rPr>
              <a:t>th</a:t>
            </a:r>
            <a:r>
              <a:rPr lang="en-US" dirty="0">
                <a:latin typeface="Aptos Black" panose="020B0004020202020204" pitchFamily="34" charset="0"/>
              </a:rPr>
              <a:t>  AND SCHOOL PRACTICE TUESDAY THE 5</a:t>
            </a:r>
            <a:r>
              <a:rPr lang="en-US" baseline="30000" dirty="0">
                <a:latin typeface="Aptos Black" panose="020B0004020202020204" pitchFamily="34" charset="0"/>
              </a:rPr>
              <a:t>TH</a:t>
            </a:r>
            <a:r>
              <a:rPr lang="en-US" dirty="0">
                <a:latin typeface="Aptos Black" panose="020B0004020202020204" pitchFamily="34" charset="0"/>
              </a:rPr>
              <a:t>. PLEASE DO NOT SCHEDULE YOUR TRAVEL ON THOSE DAYS. </a:t>
            </a:r>
            <a:r>
              <a:rPr lang="en-US" dirty="0">
                <a:highlight>
                  <a:srgbClr val="FFFF00"/>
                </a:highlight>
                <a:latin typeface="Aptos Black" panose="020B0004020202020204" pitchFamily="34" charset="0"/>
              </a:rPr>
              <a:t>IF YOU ARE WANTING EXTRA TIME AT THE PARKS, PLEASE DO THAT </a:t>
            </a:r>
            <a:r>
              <a:rPr lang="en-US" u="sng" dirty="0">
                <a:highlight>
                  <a:srgbClr val="FFFF00"/>
                </a:highlight>
                <a:latin typeface="Aptos Black" panose="020B0004020202020204" pitchFamily="34" charset="0"/>
              </a:rPr>
              <a:t>AFTER</a:t>
            </a:r>
            <a:r>
              <a:rPr lang="en-US" dirty="0">
                <a:highlight>
                  <a:srgbClr val="FFFF00"/>
                </a:highlight>
                <a:latin typeface="Aptos Black" panose="020B0004020202020204" pitchFamily="34" charset="0"/>
              </a:rPr>
              <a:t> NATIONALS. ATHLETES SHOULLD NOT BE AT PARKS PRIOR TO COMPETING.</a:t>
            </a:r>
            <a:r>
              <a:rPr lang="en-US" dirty="0">
                <a:latin typeface="Aptos Black" panose="020B0004020202020204" pitchFamily="34" charset="0"/>
              </a:rPr>
              <a:t> ATHLETES WILL HAVE ROOMS FOR FEBRUARY 6</a:t>
            </a:r>
            <a:r>
              <a:rPr lang="en-US" baseline="30000" dirty="0">
                <a:latin typeface="Aptos Black" panose="020B0004020202020204" pitchFamily="34" charset="0"/>
              </a:rPr>
              <a:t>TH</a:t>
            </a:r>
            <a:r>
              <a:rPr lang="en-US" dirty="0">
                <a:latin typeface="Aptos Black" panose="020B0004020202020204" pitchFamily="34" charset="0"/>
              </a:rPr>
              <a:t>-10</a:t>
            </a:r>
            <a:r>
              <a:rPr lang="en-US" baseline="30000" dirty="0">
                <a:latin typeface="Aptos Black" panose="020B0004020202020204" pitchFamily="34" charset="0"/>
              </a:rPr>
              <a:t>TH</a:t>
            </a:r>
            <a:r>
              <a:rPr lang="en-US" dirty="0"/>
              <a:t>.</a:t>
            </a:r>
          </a:p>
        </p:txBody>
      </p:sp>
    </p:spTree>
    <p:extLst>
      <p:ext uri="{BB962C8B-B14F-4D97-AF65-F5344CB8AC3E}">
        <p14:creationId xmlns:p14="http://schemas.microsoft.com/office/powerpoint/2010/main" val="2830860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EF4E1-AC5C-4B9E-89DF-C8A6AD7AA948}"/>
              </a:ext>
            </a:extLst>
          </p:cNvPr>
          <p:cNvSpPr>
            <a:spLocks noGrp="1"/>
          </p:cNvSpPr>
          <p:nvPr>
            <p:ph type="title"/>
          </p:nvPr>
        </p:nvSpPr>
        <p:spPr/>
        <p:txBody>
          <a:bodyPr/>
          <a:lstStyle/>
          <a:p>
            <a:r>
              <a:rPr lang="en-US" dirty="0"/>
              <a:t>A NEW SEASON</a:t>
            </a:r>
          </a:p>
        </p:txBody>
      </p:sp>
      <p:sp>
        <p:nvSpPr>
          <p:cNvPr id="3" name="Content Placeholder 2">
            <a:extLst>
              <a:ext uri="{FF2B5EF4-FFF2-40B4-BE49-F238E27FC236}">
                <a16:creationId xmlns:a16="http://schemas.microsoft.com/office/drawing/2014/main" id="{4C48EBD0-51AC-4B4A-9910-21A40C146B91}"/>
              </a:ext>
            </a:extLst>
          </p:cNvPr>
          <p:cNvSpPr>
            <a:spLocks noGrp="1"/>
          </p:cNvSpPr>
          <p:nvPr>
            <p:ph idx="1"/>
          </p:nvPr>
        </p:nvSpPr>
        <p:spPr/>
        <p:txBody>
          <a:bodyPr>
            <a:noAutofit/>
          </a:bodyPr>
          <a:lstStyle/>
          <a:p>
            <a:pPr algn="ctr"/>
            <a:r>
              <a:rPr lang="en-US" sz="3200" dirty="0">
                <a:latin typeface="Aptos Black" panose="020B0004020202020204" pitchFamily="34" charset="0"/>
              </a:rPr>
              <a:t>We are so excited to start a new season. This power point we will have a good amount of information that is very important to the success of our team as well as the success of our season. If you have any questions concerning any of this information, please contact Coach Smith at smithal@rcschools.net</a:t>
            </a:r>
          </a:p>
        </p:txBody>
      </p:sp>
      <p:pic>
        <p:nvPicPr>
          <p:cNvPr id="5" name="Picture 4">
            <a:extLst>
              <a:ext uri="{FF2B5EF4-FFF2-40B4-BE49-F238E27FC236}">
                <a16:creationId xmlns:a16="http://schemas.microsoft.com/office/drawing/2014/main" id="{011F811C-F5A0-4077-A2B2-7F50739152B6}"/>
              </a:ext>
            </a:extLst>
          </p:cNvPr>
          <p:cNvPicPr>
            <a:picLocks noChangeAspect="1"/>
          </p:cNvPicPr>
          <p:nvPr/>
        </p:nvPicPr>
        <p:blipFill>
          <a:blip r:embed="rId2"/>
          <a:stretch>
            <a:fillRect/>
          </a:stretch>
        </p:blipFill>
        <p:spPr>
          <a:xfrm>
            <a:off x="8923269" y="188068"/>
            <a:ext cx="1581150" cy="1647825"/>
          </a:xfrm>
          <a:prstGeom prst="rect">
            <a:avLst/>
          </a:prstGeom>
        </p:spPr>
      </p:pic>
    </p:spTree>
    <p:extLst>
      <p:ext uri="{BB962C8B-B14F-4D97-AF65-F5344CB8AC3E}">
        <p14:creationId xmlns:p14="http://schemas.microsoft.com/office/powerpoint/2010/main" val="184294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1115-2766-4D7C-9A7F-0233D7631EFA}"/>
              </a:ext>
            </a:extLst>
          </p:cNvPr>
          <p:cNvSpPr>
            <a:spLocks noGrp="1"/>
          </p:cNvSpPr>
          <p:nvPr>
            <p:ph type="title"/>
          </p:nvPr>
        </p:nvSpPr>
        <p:spPr/>
        <p:txBody>
          <a:bodyPr/>
          <a:lstStyle/>
          <a:p>
            <a:r>
              <a:rPr lang="en-US" dirty="0"/>
              <a:t>FINAL FORMS</a:t>
            </a:r>
          </a:p>
        </p:txBody>
      </p:sp>
      <p:sp>
        <p:nvSpPr>
          <p:cNvPr id="3" name="Content Placeholder 2">
            <a:extLst>
              <a:ext uri="{FF2B5EF4-FFF2-40B4-BE49-F238E27FC236}">
                <a16:creationId xmlns:a16="http://schemas.microsoft.com/office/drawing/2014/main" id="{66266497-680E-46A3-8E99-08A1096D34F0}"/>
              </a:ext>
            </a:extLst>
          </p:cNvPr>
          <p:cNvSpPr>
            <a:spLocks noGrp="1"/>
          </p:cNvSpPr>
          <p:nvPr>
            <p:ph idx="1"/>
          </p:nvPr>
        </p:nvSpPr>
        <p:spPr/>
        <p:txBody>
          <a:bodyPr>
            <a:normAutofit/>
          </a:bodyPr>
          <a:lstStyle/>
          <a:p>
            <a:r>
              <a:rPr lang="en-US" sz="3600" b="1" dirty="0">
                <a:latin typeface="Aptos Black" panose="020B0004020202020204" pitchFamily="34" charset="0"/>
              </a:rPr>
              <a:t>***PLEASE MAKE SURE YOUR ATHLETES FINAL FORM ACCOUNT IS UP TO DATE FOR THE 2024/25 SEASON. </a:t>
            </a:r>
          </a:p>
        </p:txBody>
      </p:sp>
    </p:spTree>
    <p:extLst>
      <p:ext uri="{BB962C8B-B14F-4D97-AF65-F5344CB8AC3E}">
        <p14:creationId xmlns:p14="http://schemas.microsoft.com/office/powerpoint/2010/main" val="2636378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4538-F31E-480D-8FB3-7BCB8B2D5CEA}"/>
              </a:ext>
            </a:extLst>
          </p:cNvPr>
          <p:cNvSpPr>
            <a:spLocks noGrp="1"/>
          </p:cNvSpPr>
          <p:nvPr>
            <p:ph type="title"/>
          </p:nvPr>
        </p:nvSpPr>
        <p:spPr/>
        <p:txBody>
          <a:bodyPr/>
          <a:lstStyle/>
          <a:p>
            <a:r>
              <a:rPr lang="en-US" dirty="0"/>
              <a:t>IMPORTANT DATES</a:t>
            </a:r>
          </a:p>
        </p:txBody>
      </p:sp>
      <p:sp>
        <p:nvSpPr>
          <p:cNvPr id="3" name="Content Placeholder 2">
            <a:extLst>
              <a:ext uri="{FF2B5EF4-FFF2-40B4-BE49-F238E27FC236}">
                <a16:creationId xmlns:a16="http://schemas.microsoft.com/office/drawing/2014/main" id="{29EA4129-56ED-4C32-B761-4F1E59CD01AA}"/>
              </a:ext>
            </a:extLst>
          </p:cNvPr>
          <p:cNvSpPr>
            <a:spLocks noGrp="1"/>
          </p:cNvSpPr>
          <p:nvPr>
            <p:ph idx="1"/>
          </p:nvPr>
        </p:nvSpPr>
        <p:spPr/>
        <p:txBody>
          <a:bodyPr>
            <a:normAutofit fontScale="92500" lnSpcReduction="20000"/>
          </a:bodyPr>
          <a:lstStyle/>
          <a:p>
            <a:r>
              <a:rPr lang="en-US" b="1" dirty="0">
                <a:latin typeface="Aptos Black" panose="020B0004020202020204" pitchFamily="34" charset="0"/>
              </a:rPr>
              <a:t>***PLEASE KNOW THAT THESE DATES MAY CHANGE.</a:t>
            </a:r>
          </a:p>
          <a:p>
            <a:r>
              <a:rPr lang="en-US" b="1" dirty="0">
                <a:latin typeface="Aptos Black" panose="020B0004020202020204" pitchFamily="34" charset="0"/>
              </a:rPr>
              <a:t>MAY 6</a:t>
            </a:r>
            <a:r>
              <a:rPr lang="en-US" b="1" baseline="30000" dirty="0">
                <a:latin typeface="Aptos Black" panose="020B0004020202020204" pitchFamily="34" charset="0"/>
              </a:rPr>
              <a:t>TH</a:t>
            </a:r>
            <a:r>
              <a:rPr lang="en-US" b="1" dirty="0">
                <a:latin typeface="Aptos Black" panose="020B0004020202020204" pitchFamily="34" charset="0"/>
              </a:rPr>
              <a:t>- 1</a:t>
            </a:r>
            <a:r>
              <a:rPr lang="en-US" b="1" baseline="30000" dirty="0">
                <a:latin typeface="Aptos Black" panose="020B0004020202020204" pitchFamily="34" charset="0"/>
              </a:rPr>
              <a:t>ST</a:t>
            </a:r>
            <a:r>
              <a:rPr lang="en-US" b="1" dirty="0">
                <a:latin typeface="Aptos Black" panose="020B0004020202020204" pitchFamily="34" charset="0"/>
              </a:rPr>
              <a:t> CHEERVILLE PRACTICE</a:t>
            </a:r>
          </a:p>
          <a:p>
            <a:r>
              <a:rPr lang="en-US" b="1" dirty="0">
                <a:latin typeface="Aptos Black" panose="020B0004020202020204" pitchFamily="34" charset="0"/>
              </a:rPr>
              <a:t>MAY 9</a:t>
            </a:r>
            <a:r>
              <a:rPr lang="en-US" b="1" baseline="30000" dirty="0">
                <a:latin typeface="Aptos Black" panose="020B0004020202020204" pitchFamily="34" charset="0"/>
              </a:rPr>
              <a:t>TH</a:t>
            </a:r>
            <a:r>
              <a:rPr lang="en-US" b="1" dirty="0">
                <a:latin typeface="Aptos Black" panose="020B0004020202020204" pitchFamily="34" charset="0"/>
              </a:rPr>
              <a:t>- CHEERING IN COLLEGE INTEREST MEETING FOR PARENTS OF JUNIORS/SENIORS</a:t>
            </a:r>
          </a:p>
          <a:p>
            <a:r>
              <a:rPr lang="en-US" b="1" dirty="0">
                <a:latin typeface="Aptos Black" panose="020B0004020202020204" pitchFamily="34" charset="0"/>
              </a:rPr>
              <a:t>MAY 23</a:t>
            </a:r>
            <a:r>
              <a:rPr lang="en-US" b="1" baseline="30000" dirty="0">
                <a:latin typeface="Aptos Black" panose="020B0004020202020204" pitchFamily="34" charset="0"/>
              </a:rPr>
              <a:t>RD</a:t>
            </a:r>
            <a:r>
              <a:rPr lang="en-US" b="1" dirty="0">
                <a:latin typeface="Aptos Black" panose="020B0004020202020204" pitchFamily="34" charset="0"/>
              </a:rPr>
              <a:t>- DISTRIBUTE CHEER UNIFORMS</a:t>
            </a:r>
          </a:p>
          <a:p>
            <a:pPr marL="0" indent="0">
              <a:buNone/>
            </a:pPr>
            <a:r>
              <a:rPr lang="en-US" b="1" dirty="0">
                <a:latin typeface="Aptos Black" panose="020B0004020202020204" pitchFamily="34" charset="0"/>
              </a:rPr>
              <a:t>JULY 7-8th- UCA CHEER CAMP 9am-6pm</a:t>
            </a:r>
          </a:p>
          <a:p>
            <a:pPr marL="0" indent="0">
              <a:buNone/>
            </a:pPr>
            <a:r>
              <a:rPr lang="en-US" b="1" dirty="0">
                <a:latin typeface="Aptos Black" panose="020B0004020202020204" pitchFamily="34" charset="0"/>
              </a:rPr>
              <a:t>JUNE 24</a:t>
            </a:r>
            <a:r>
              <a:rPr lang="en-US" b="1" baseline="30000" dirty="0">
                <a:latin typeface="Aptos Black" panose="020B0004020202020204" pitchFamily="34" charset="0"/>
              </a:rPr>
              <a:t>TH</a:t>
            </a:r>
            <a:r>
              <a:rPr lang="en-US" b="1" dirty="0">
                <a:latin typeface="Aptos Black" panose="020B0004020202020204" pitchFamily="34" charset="0"/>
              </a:rPr>
              <a:t>-JULY 5</a:t>
            </a:r>
            <a:r>
              <a:rPr lang="en-US" b="1" baseline="30000" dirty="0">
                <a:latin typeface="Aptos Black" panose="020B0004020202020204" pitchFamily="34" charset="0"/>
              </a:rPr>
              <a:t>TH</a:t>
            </a:r>
            <a:r>
              <a:rPr lang="en-US" b="1" dirty="0">
                <a:latin typeface="Aptos Black" panose="020B0004020202020204" pitchFamily="34" charset="0"/>
              </a:rPr>
              <a:t>- DEAD PERIOD</a:t>
            </a:r>
          </a:p>
          <a:p>
            <a:pPr marL="0" indent="0">
              <a:buNone/>
            </a:pPr>
            <a:r>
              <a:rPr lang="en-US" b="1" dirty="0">
                <a:latin typeface="Aptos Black" panose="020B0004020202020204" pitchFamily="34" charset="0"/>
              </a:rPr>
              <a:t>JULY25TH-26</a:t>
            </a:r>
            <a:r>
              <a:rPr lang="en-US" b="1" baseline="30000" dirty="0">
                <a:latin typeface="Aptos Black" panose="020B0004020202020204" pitchFamily="34" charset="0"/>
              </a:rPr>
              <a:t>TH</a:t>
            </a:r>
            <a:r>
              <a:rPr lang="en-US" b="1" dirty="0">
                <a:latin typeface="Aptos Black" panose="020B0004020202020204" pitchFamily="34" charset="0"/>
              </a:rPr>
              <a:t>- MINI CAMP</a:t>
            </a:r>
          </a:p>
          <a:p>
            <a:pPr marL="0" indent="0">
              <a:buNone/>
            </a:pPr>
            <a:r>
              <a:rPr lang="en-US" b="1" dirty="0">
                <a:latin typeface="Aptos Black" panose="020B0004020202020204" pitchFamily="34" charset="0"/>
              </a:rPr>
              <a:t>AUGUST 4TH-TEAM POTLUCK</a:t>
            </a:r>
          </a:p>
        </p:txBody>
      </p:sp>
    </p:spTree>
    <p:extLst>
      <p:ext uri="{BB962C8B-B14F-4D97-AF65-F5344CB8AC3E}">
        <p14:creationId xmlns:p14="http://schemas.microsoft.com/office/powerpoint/2010/main" val="256263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9378E-D191-40E2-A305-A549BA890A36}"/>
              </a:ext>
            </a:extLst>
          </p:cNvPr>
          <p:cNvSpPr>
            <a:spLocks noGrp="1"/>
          </p:cNvSpPr>
          <p:nvPr>
            <p:ph type="title"/>
          </p:nvPr>
        </p:nvSpPr>
        <p:spPr/>
        <p:txBody>
          <a:bodyPr/>
          <a:lstStyle/>
          <a:p>
            <a:r>
              <a:rPr lang="en-US" dirty="0"/>
              <a:t>RULES</a:t>
            </a:r>
          </a:p>
        </p:txBody>
      </p:sp>
      <p:sp>
        <p:nvSpPr>
          <p:cNvPr id="3" name="Content Placeholder 2">
            <a:extLst>
              <a:ext uri="{FF2B5EF4-FFF2-40B4-BE49-F238E27FC236}">
                <a16:creationId xmlns:a16="http://schemas.microsoft.com/office/drawing/2014/main" id="{FC6FB312-EC63-4D12-9614-D6285332AD39}"/>
              </a:ext>
            </a:extLst>
          </p:cNvPr>
          <p:cNvSpPr>
            <a:spLocks noGrp="1"/>
          </p:cNvSpPr>
          <p:nvPr>
            <p:ph idx="1"/>
          </p:nvPr>
        </p:nvSpPr>
        <p:spPr/>
        <p:txBody>
          <a:bodyPr>
            <a:normAutofit/>
          </a:bodyPr>
          <a:lstStyle/>
          <a:p>
            <a:r>
              <a:rPr lang="en-US" sz="2800" dirty="0">
                <a:latin typeface="Aptos Black" panose="020B0004020202020204" pitchFamily="34" charset="0"/>
              </a:rPr>
              <a:t>PLEASE TAKE A LOOK AT THE SCHS CHEER RULES ON OUR CHEER WEB PAGE. THERE ARE SOME NEW RULES THIS YEAR. PLEASE FAMILIARIZE YOURSELF WITH THESE RULES.</a:t>
            </a:r>
          </a:p>
        </p:txBody>
      </p:sp>
    </p:spTree>
    <p:extLst>
      <p:ext uri="{BB962C8B-B14F-4D97-AF65-F5344CB8AC3E}">
        <p14:creationId xmlns:p14="http://schemas.microsoft.com/office/powerpoint/2010/main" val="532563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004A-4FA6-41A7-BFF9-F2CAA0E249C1}"/>
              </a:ext>
            </a:extLst>
          </p:cNvPr>
          <p:cNvSpPr>
            <a:spLocks noGrp="1"/>
          </p:cNvSpPr>
          <p:nvPr>
            <p:ph type="title"/>
          </p:nvPr>
        </p:nvSpPr>
        <p:spPr/>
        <p:txBody>
          <a:bodyPr/>
          <a:lstStyle/>
          <a:p>
            <a:r>
              <a:rPr lang="en-US" dirty="0"/>
              <a:t>EXPECTATION FOR THE YEAR</a:t>
            </a:r>
          </a:p>
        </p:txBody>
      </p:sp>
      <p:sp>
        <p:nvSpPr>
          <p:cNvPr id="3" name="Content Placeholder 2">
            <a:extLst>
              <a:ext uri="{FF2B5EF4-FFF2-40B4-BE49-F238E27FC236}">
                <a16:creationId xmlns:a16="http://schemas.microsoft.com/office/drawing/2014/main" id="{EB09C16B-0153-4664-9783-7EB452008E3F}"/>
              </a:ext>
            </a:extLst>
          </p:cNvPr>
          <p:cNvSpPr>
            <a:spLocks noGrp="1"/>
          </p:cNvSpPr>
          <p:nvPr>
            <p:ph idx="1"/>
          </p:nvPr>
        </p:nvSpPr>
        <p:spPr/>
        <p:txBody>
          <a:bodyPr>
            <a:normAutofit/>
          </a:bodyPr>
          <a:lstStyle/>
          <a:p>
            <a:r>
              <a:rPr lang="en-US" sz="2800" b="1" dirty="0">
                <a:latin typeface="Aptos Black" panose="020F0502020204030204" pitchFamily="34" charset="0"/>
              </a:rPr>
              <a:t>OUR GOAL IS TO BE THE BEST HIGH SCHOOL CHEER PROGRAM IN THE NATION. </a:t>
            </a:r>
          </a:p>
          <a:p>
            <a:r>
              <a:rPr lang="en-US" sz="2800" b="1" dirty="0">
                <a:latin typeface="Aptos Black" panose="020F0502020204030204" pitchFamily="34" charset="0"/>
              </a:rPr>
              <a:t>STEPS TO ACHIEVING THIS GOAL INCLUDE:</a:t>
            </a:r>
          </a:p>
          <a:p>
            <a:r>
              <a:rPr lang="en-US" sz="2800" b="1" dirty="0">
                <a:latin typeface="Aptos Black" panose="020F0502020204030204" pitchFamily="34" charset="0"/>
              </a:rPr>
              <a:t>1. “WE BEFORE ME”</a:t>
            </a:r>
          </a:p>
          <a:p>
            <a:r>
              <a:rPr lang="en-US" sz="2800" b="1" dirty="0">
                <a:latin typeface="Aptos Black" panose="020F0502020204030204" pitchFamily="34" charset="0"/>
              </a:rPr>
              <a:t>2. BE RELIABLE</a:t>
            </a:r>
          </a:p>
          <a:p>
            <a:r>
              <a:rPr lang="en-US" sz="2800" b="1" dirty="0">
                <a:latin typeface="Aptos Black" panose="020F0502020204030204" pitchFamily="34" charset="0"/>
              </a:rPr>
              <a:t>3. GIVE YOUR ALL</a:t>
            </a:r>
          </a:p>
          <a:p>
            <a:pPr marL="0" indent="0">
              <a:buNone/>
            </a:pPr>
            <a:endParaRPr lang="en-US" dirty="0"/>
          </a:p>
        </p:txBody>
      </p:sp>
    </p:spTree>
    <p:extLst>
      <p:ext uri="{BB962C8B-B14F-4D97-AF65-F5344CB8AC3E}">
        <p14:creationId xmlns:p14="http://schemas.microsoft.com/office/powerpoint/2010/main" val="2298812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FBFA-B97E-A89C-5D76-775B6D9C1D8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C959816-54B6-4462-1AC6-FC0B299260F8}"/>
              </a:ext>
            </a:extLst>
          </p:cNvPr>
          <p:cNvPicPr>
            <a:picLocks noGrp="1" noChangeAspect="1"/>
          </p:cNvPicPr>
          <p:nvPr>
            <p:ph idx="1"/>
          </p:nvPr>
        </p:nvPicPr>
        <p:blipFill rotWithShape="1">
          <a:blip r:embed="rId2"/>
          <a:srcRect l="20451" t="16248" r="55570" b="5458"/>
          <a:stretch/>
        </p:blipFill>
        <p:spPr>
          <a:xfrm>
            <a:off x="3413759" y="34812"/>
            <a:ext cx="5358980" cy="6418997"/>
          </a:xfrm>
        </p:spPr>
      </p:pic>
    </p:spTree>
    <p:extLst>
      <p:ext uri="{BB962C8B-B14F-4D97-AF65-F5344CB8AC3E}">
        <p14:creationId xmlns:p14="http://schemas.microsoft.com/office/powerpoint/2010/main" val="2701735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AD80-2C3B-31B9-73B5-22F2FD739C9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A7D3728-D10E-A135-C5D8-52E5F8D0716F}"/>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735E2B63-82BE-46CE-C362-425C381C7AA9}"/>
              </a:ext>
            </a:extLst>
          </p:cNvPr>
          <p:cNvPicPr>
            <a:picLocks noChangeAspect="1"/>
          </p:cNvPicPr>
          <p:nvPr/>
        </p:nvPicPr>
        <p:blipFill rotWithShape="1">
          <a:blip r:embed="rId2"/>
          <a:srcRect l="20761" t="16297" r="54674" b="12177"/>
          <a:stretch/>
        </p:blipFill>
        <p:spPr>
          <a:xfrm>
            <a:off x="2146852" y="-71683"/>
            <a:ext cx="7050157" cy="6643080"/>
          </a:xfrm>
          <a:prstGeom prst="rect">
            <a:avLst/>
          </a:prstGeom>
        </p:spPr>
      </p:pic>
    </p:spTree>
    <p:extLst>
      <p:ext uri="{BB962C8B-B14F-4D97-AF65-F5344CB8AC3E}">
        <p14:creationId xmlns:p14="http://schemas.microsoft.com/office/powerpoint/2010/main" val="3078953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DFB3A-E9ED-DE4B-5B91-CBA5F195579A}"/>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5C11A8DF-ACE5-AC38-D0A9-5A1375ED0BB9}"/>
              </a:ext>
            </a:extLst>
          </p:cNvPr>
          <p:cNvPicPr>
            <a:picLocks noGrp="1" noChangeAspect="1"/>
          </p:cNvPicPr>
          <p:nvPr>
            <p:ph idx="1"/>
          </p:nvPr>
        </p:nvPicPr>
        <p:blipFill rotWithShape="1">
          <a:blip r:embed="rId2"/>
          <a:srcRect l="20714" t="17326" r="54648" b="5097"/>
          <a:stretch/>
        </p:blipFill>
        <p:spPr>
          <a:xfrm>
            <a:off x="3287826" y="0"/>
            <a:ext cx="5616347" cy="6487329"/>
          </a:xfrm>
        </p:spPr>
      </p:pic>
    </p:spTree>
    <p:extLst>
      <p:ext uri="{BB962C8B-B14F-4D97-AF65-F5344CB8AC3E}">
        <p14:creationId xmlns:p14="http://schemas.microsoft.com/office/powerpoint/2010/main" val="822292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12F1-6547-F311-1C0F-455642BD1E23}"/>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45A173F8-8875-C4F5-E014-5E6D6FFBF107}"/>
              </a:ext>
            </a:extLst>
          </p:cNvPr>
          <p:cNvPicPr>
            <a:picLocks noGrp="1" noChangeAspect="1"/>
          </p:cNvPicPr>
          <p:nvPr>
            <p:ph idx="1"/>
          </p:nvPr>
        </p:nvPicPr>
        <p:blipFill rotWithShape="1">
          <a:blip r:embed="rId2"/>
          <a:srcRect l="21241" t="13735" r="54121" b="6176"/>
          <a:stretch/>
        </p:blipFill>
        <p:spPr>
          <a:xfrm>
            <a:off x="3438938" y="0"/>
            <a:ext cx="5314123" cy="6337159"/>
          </a:xfrm>
        </p:spPr>
      </p:pic>
    </p:spTree>
    <p:extLst>
      <p:ext uri="{BB962C8B-B14F-4D97-AF65-F5344CB8AC3E}">
        <p14:creationId xmlns:p14="http://schemas.microsoft.com/office/powerpoint/2010/main" val="4279987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1BC6-F1BE-F9F5-A0F2-E0D07F9F597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30944155-36FA-4651-822C-35325A7A97AD}"/>
              </a:ext>
            </a:extLst>
          </p:cNvPr>
          <p:cNvPicPr>
            <a:picLocks noGrp="1" noChangeAspect="1"/>
          </p:cNvPicPr>
          <p:nvPr>
            <p:ph idx="1"/>
          </p:nvPr>
        </p:nvPicPr>
        <p:blipFill rotWithShape="1">
          <a:blip r:embed="rId2"/>
          <a:srcRect l="20714" t="15890" r="55702" b="7253"/>
          <a:stretch/>
        </p:blipFill>
        <p:spPr>
          <a:xfrm>
            <a:off x="3127513" y="0"/>
            <a:ext cx="5923722" cy="6337351"/>
          </a:xfrm>
        </p:spPr>
      </p:pic>
    </p:spTree>
    <p:extLst>
      <p:ext uri="{BB962C8B-B14F-4D97-AF65-F5344CB8AC3E}">
        <p14:creationId xmlns:p14="http://schemas.microsoft.com/office/powerpoint/2010/main" val="3586319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0A4A9-5359-C166-8872-D01EB2C9CD7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7C7ACC4-36B3-3A05-C0E8-38918697FA2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562BB5D-7565-D3CD-A87C-6E43138289C9}"/>
              </a:ext>
            </a:extLst>
          </p:cNvPr>
          <p:cNvPicPr>
            <a:picLocks noChangeAspect="1"/>
          </p:cNvPicPr>
          <p:nvPr/>
        </p:nvPicPr>
        <p:blipFill rotWithShape="1">
          <a:blip r:embed="rId2"/>
          <a:srcRect l="20435" t="15912" r="56521" b="8148"/>
          <a:stretch/>
        </p:blipFill>
        <p:spPr>
          <a:xfrm>
            <a:off x="3346174" y="-16565"/>
            <a:ext cx="5499651" cy="6648721"/>
          </a:xfrm>
          <a:prstGeom prst="rect">
            <a:avLst/>
          </a:prstGeom>
        </p:spPr>
      </p:pic>
    </p:spTree>
    <p:extLst>
      <p:ext uri="{BB962C8B-B14F-4D97-AF65-F5344CB8AC3E}">
        <p14:creationId xmlns:p14="http://schemas.microsoft.com/office/powerpoint/2010/main" val="124757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C2D7E-435F-4931-80F0-1CF1FCFE804B}"/>
              </a:ext>
            </a:extLst>
          </p:cNvPr>
          <p:cNvSpPr>
            <a:spLocks noGrp="1"/>
          </p:cNvSpPr>
          <p:nvPr>
            <p:ph type="title"/>
          </p:nvPr>
        </p:nvSpPr>
        <p:spPr/>
        <p:txBody>
          <a:bodyPr/>
          <a:lstStyle/>
          <a:p>
            <a:r>
              <a:rPr lang="en-US" dirty="0"/>
              <a:t>BUILDING MATURE ATHLETES</a:t>
            </a:r>
          </a:p>
        </p:txBody>
      </p:sp>
      <p:sp>
        <p:nvSpPr>
          <p:cNvPr id="3" name="Content Placeholder 2">
            <a:extLst>
              <a:ext uri="{FF2B5EF4-FFF2-40B4-BE49-F238E27FC236}">
                <a16:creationId xmlns:a16="http://schemas.microsoft.com/office/drawing/2014/main" id="{2B218218-E878-453C-A51E-69DC78B5675B}"/>
              </a:ext>
            </a:extLst>
          </p:cNvPr>
          <p:cNvSpPr>
            <a:spLocks noGrp="1"/>
          </p:cNvSpPr>
          <p:nvPr>
            <p:ph idx="1"/>
          </p:nvPr>
        </p:nvSpPr>
        <p:spPr/>
        <p:txBody>
          <a:bodyPr>
            <a:normAutofit/>
          </a:bodyPr>
          <a:lstStyle/>
          <a:p>
            <a:r>
              <a:rPr lang="en-US" dirty="0">
                <a:latin typeface="Aptos Black" panose="020B0004020202020204" pitchFamily="34" charset="0"/>
              </a:rPr>
              <a:t>WELCOME TO HIGH SCHOOL ATHLETICS!!! THIS SEASON, OUR COACHING STAFF IS COMMITTED TO BUILDING NOT ONLY SUCCESSFUL ATHLETES, BUT MATURE, YOUNG MEN AND WOMEN. IN ORDER TO DO THAT, WE WILL COMMUNICATE WITH YOUR ATHLETE AND WE EXPECT THEM TO COMMUNICATE WITH US. WE ARE ASKING THAT PARENTS/GUARDIANS ONLY SEND US MESSAGES WHEN YOUR ATHLETE WILL BE ABSENT(LIABILITY). WE WANT YOUR ATHLETE TO UNDERSTAND THAT THIS IS THEIR TEAM AND IF THEY HAVE A QUESTION, THEY NEED TO ASK IT. </a:t>
            </a:r>
          </a:p>
          <a:p>
            <a:r>
              <a:rPr lang="en-US" dirty="0">
                <a:latin typeface="Aptos Black" panose="020B0004020202020204" pitchFamily="34" charset="0"/>
              </a:rPr>
              <a:t>IF PARENTS/GUARDIANS NEED TO TALK TO COACHES, PLEASE EMAIL US, BUT WE ARE ASKING THAT YOU ALL LET YOUR ATHLETES BE RESPONSIBLE MEMBERS OF THIS TEAM. </a:t>
            </a:r>
          </a:p>
        </p:txBody>
      </p:sp>
    </p:spTree>
    <p:extLst>
      <p:ext uri="{BB962C8B-B14F-4D97-AF65-F5344CB8AC3E}">
        <p14:creationId xmlns:p14="http://schemas.microsoft.com/office/powerpoint/2010/main" val="4224686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6DC8-C56F-ED59-C25D-4F4D483AE8B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184C1D-4583-F2A1-64EB-E1E695DD5D8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ADA06D7-888D-D491-6B59-818C4D4A1253}"/>
              </a:ext>
            </a:extLst>
          </p:cNvPr>
          <p:cNvPicPr>
            <a:picLocks noChangeAspect="1"/>
          </p:cNvPicPr>
          <p:nvPr/>
        </p:nvPicPr>
        <p:blipFill rotWithShape="1">
          <a:blip r:embed="rId2"/>
          <a:srcRect l="20652" t="27555" r="55652" b="25926"/>
          <a:stretch/>
        </p:blipFill>
        <p:spPr>
          <a:xfrm>
            <a:off x="1717302" y="93871"/>
            <a:ext cx="8757396" cy="6306929"/>
          </a:xfrm>
          <a:prstGeom prst="rect">
            <a:avLst/>
          </a:prstGeom>
        </p:spPr>
      </p:pic>
    </p:spTree>
    <p:extLst>
      <p:ext uri="{BB962C8B-B14F-4D97-AF65-F5344CB8AC3E}">
        <p14:creationId xmlns:p14="http://schemas.microsoft.com/office/powerpoint/2010/main" val="1773629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3380-0F9D-CA73-2423-12E118B9F858}"/>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A2F96B65-2425-7B03-209A-E1088B8658F3}"/>
              </a:ext>
            </a:extLst>
          </p:cNvPr>
          <p:cNvPicPr>
            <a:picLocks noGrp="1" noChangeAspect="1"/>
          </p:cNvPicPr>
          <p:nvPr>
            <p:ph idx="1"/>
          </p:nvPr>
        </p:nvPicPr>
        <p:blipFill rotWithShape="1">
          <a:blip r:embed="rId2"/>
          <a:srcRect l="21374" t="15171" r="55043" b="8330"/>
          <a:stretch/>
        </p:blipFill>
        <p:spPr>
          <a:xfrm>
            <a:off x="3399183" y="0"/>
            <a:ext cx="5393634" cy="6418126"/>
          </a:xfrm>
        </p:spPr>
      </p:pic>
    </p:spTree>
    <p:extLst>
      <p:ext uri="{BB962C8B-B14F-4D97-AF65-F5344CB8AC3E}">
        <p14:creationId xmlns:p14="http://schemas.microsoft.com/office/powerpoint/2010/main" val="21437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8572-1493-E509-C3F4-8CC0BA7A0043}"/>
              </a:ext>
            </a:extLst>
          </p:cNvPr>
          <p:cNvSpPr>
            <a:spLocks noGrp="1"/>
          </p:cNvSpPr>
          <p:nvPr>
            <p:ph type="title"/>
          </p:nvPr>
        </p:nvSpPr>
        <p:spPr/>
        <p:txBody>
          <a:bodyPr/>
          <a:lstStyle/>
          <a:p>
            <a:r>
              <a:rPr lang="en-US" dirty="0"/>
              <a:t>FAMILY MEETINGS!!!!</a:t>
            </a:r>
          </a:p>
        </p:txBody>
      </p:sp>
      <p:sp>
        <p:nvSpPr>
          <p:cNvPr id="3" name="Content Placeholder 2">
            <a:extLst>
              <a:ext uri="{FF2B5EF4-FFF2-40B4-BE49-F238E27FC236}">
                <a16:creationId xmlns:a16="http://schemas.microsoft.com/office/drawing/2014/main" id="{7F0FD525-5C31-5BBD-BC84-4EA7574A5FA4}"/>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31750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990C4-CD27-ACA3-5094-33D45085DCDB}"/>
              </a:ext>
            </a:extLst>
          </p:cNvPr>
          <p:cNvSpPr>
            <a:spLocks noGrp="1"/>
          </p:cNvSpPr>
          <p:nvPr>
            <p:ph type="title"/>
          </p:nvPr>
        </p:nvSpPr>
        <p:spPr>
          <a:xfrm>
            <a:off x="1090863" y="954505"/>
            <a:ext cx="9633284" cy="1007444"/>
          </a:xfrm>
        </p:spPr>
        <p:txBody>
          <a:bodyPr>
            <a:normAutofit fontScale="90000"/>
          </a:bodyPr>
          <a:lstStyle/>
          <a:p>
            <a:r>
              <a:rPr lang="en-US" dirty="0"/>
              <a:t>ATHLETES THAT HAVE NOT COMPLETED THE ATHLETE GOOGLE FORM SHOULD DO IT NOW.</a:t>
            </a:r>
          </a:p>
        </p:txBody>
      </p:sp>
      <p:pic>
        <p:nvPicPr>
          <p:cNvPr id="4" name="Picture 3">
            <a:extLst>
              <a:ext uri="{FF2B5EF4-FFF2-40B4-BE49-F238E27FC236}">
                <a16:creationId xmlns:a16="http://schemas.microsoft.com/office/drawing/2014/main" id="{EB996DA2-2D54-B150-6EBA-A59FD82E9FC5}"/>
              </a:ext>
            </a:extLst>
          </p:cNvPr>
          <p:cNvPicPr>
            <a:picLocks noChangeAspect="1"/>
          </p:cNvPicPr>
          <p:nvPr/>
        </p:nvPicPr>
        <p:blipFill>
          <a:blip r:embed="rId2"/>
          <a:stretch>
            <a:fillRect/>
          </a:stretch>
        </p:blipFill>
        <p:spPr>
          <a:xfrm>
            <a:off x="4094920" y="1961949"/>
            <a:ext cx="4276311" cy="4276311"/>
          </a:xfrm>
          <a:prstGeom prst="rect">
            <a:avLst/>
          </a:prstGeom>
        </p:spPr>
      </p:pic>
    </p:spTree>
    <p:extLst>
      <p:ext uri="{BB962C8B-B14F-4D97-AF65-F5344CB8AC3E}">
        <p14:creationId xmlns:p14="http://schemas.microsoft.com/office/powerpoint/2010/main" val="248640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93ECD-F4C7-44B2-AEB1-2D7E085776F3}"/>
              </a:ext>
            </a:extLst>
          </p:cNvPr>
          <p:cNvSpPr>
            <a:spLocks noGrp="1"/>
          </p:cNvSpPr>
          <p:nvPr>
            <p:ph type="title"/>
          </p:nvPr>
        </p:nvSpPr>
        <p:spPr/>
        <p:txBody>
          <a:bodyPr/>
          <a:lstStyle/>
          <a:p>
            <a:r>
              <a:rPr lang="en-US" dirty="0"/>
              <a:t>TEAMS</a:t>
            </a:r>
          </a:p>
        </p:txBody>
      </p:sp>
      <p:sp>
        <p:nvSpPr>
          <p:cNvPr id="3" name="Content Placeholder 2">
            <a:extLst>
              <a:ext uri="{FF2B5EF4-FFF2-40B4-BE49-F238E27FC236}">
                <a16:creationId xmlns:a16="http://schemas.microsoft.com/office/drawing/2014/main" id="{9ABB8726-9806-4A9A-862E-34D7D4F93B0B}"/>
              </a:ext>
            </a:extLst>
          </p:cNvPr>
          <p:cNvSpPr>
            <a:spLocks noGrp="1"/>
          </p:cNvSpPr>
          <p:nvPr>
            <p:ph idx="1"/>
          </p:nvPr>
        </p:nvSpPr>
        <p:spPr/>
        <p:txBody>
          <a:bodyPr>
            <a:normAutofit/>
          </a:bodyPr>
          <a:lstStyle/>
          <a:p>
            <a:r>
              <a:rPr lang="en-US" sz="2400" dirty="0">
                <a:latin typeface="Aptos Black" panose="020B0004020202020204" pitchFamily="34" charset="0"/>
              </a:rPr>
              <a:t>THIS YEAR WE WILL HAVE A SMALL VARSITY COED TEAM(“RED”)  AND A JV COED TEAM(“BLACK”) AT THIS TIME, WE HAVE SELECTED 14 ATHLETES FOR RED AND 27 ATHLETES FOR BLACK. AN ATHLETES’ POSITION IS CONTINGENT ON THEIR </a:t>
            </a:r>
            <a:r>
              <a:rPr lang="en-US" sz="2400" b="1" u="sng" dirty="0">
                <a:solidFill>
                  <a:srgbClr val="FF0000"/>
                </a:solidFill>
                <a:latin typeface="Aptos Black" panose="020B0004020202020204" pitchFamily="34" charset="0"/>
              </a:rPr>
              <a:t>CURRENT</a:t>
            </a:r>
            <a:r>
              <a:rPr lang="en-US" sz="2400" dirty="0">
                <a:latin typeface="Aptos Black" panose="020B0004020202020204" pitchFamily="34" charset="0"/>
              </a:rPr>
              <a:t> PERFORMANCE, THEREFORE IF AN ATHLETE IS INJURED OR NOT PERFORMING THE WAY THE TEAM NEEDS THEM TO, THEY CAN BE PLACED AS AN ALTERNATE. OUR COACHING STAFF WILL ONLY PUT THE ATHLETES ON THE FLOOR THAT WILL GIVE US THE BEST OPPORTUNITY TO BE SUCCESSFUL. </a:t>
            </a:r>
          </a:p>
        </p:txBody>
      </p:sp>
    </p:spTree>
    <p:extLst>
      <p:ext uri="{BB962C8B-B14F-4D97-AF65-F5344CB8AC3E}">
        <p14:creationId xmlns:p14="http://schemas.microsoft.com/office/powerpoint/2010/main" val="467854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8FC7F-8435-4A62-8FAC-701FDC163C7F}"/>
              </a:ext>
            </a:extLst>
          </p:cNvPr>
          <p:cNvSpPr>
            <a:spLocks noGrp="1"/>
          </p:cNvSpPr>
          <p:nvPr>
            <p:ph type="title"/>
          </p:nvPr>
        </p:nvSpPr>
        <p:spPr>
          <a:xfrm>
            <a:off x="1097280" y="286604"/>
            <a:ext cx="10058400" cy="972354"/>
          </a:xfrm>
        </p:spPr>
        <p:txBody>
          <a:bodyPr/>
          <a:lstStyle/>
          <a:p>
            <a:r>
              <a:rPr lang="en-US" dirty="0"/>
              <a:t>***REMIND APP***</a:t>
            </a:r>
          </a:p>
        </p:txBody>
      </p:sp>
      <p:sp>
        <p:nvSpPr>
          <p:cNvPr id="5" name="TextBox 4">
            <a:extLst>
              <a:ext uri="{FF2B5EF4-FFF2-40B4-BE49-F238E27FC236}">
                <a16:creationId xmlns:a16="http://schemas.microsoft.com/office/drawing/2014/main" id="{E79CD31C-334F-427C-9164-A5C8DB0B4AA8}"/>
              </a:ext>
            </a:extLst>
          </p:cNvPr>
          <p:cNvSpPr txBox="1"/>
          <p:nvPr/>
        </p:nvSpPr>
        <p:spPr>
          <a:xfrm>
            <a:off x="1097280" y="1258958"/>
            <a:ext cx="9902024" cy="400110"/>
          </a:xfrm>
          <a:prstGeom prst="rect">
            <a:avLst/>
          </a:prstGeom>
          <a:noFill/>
        </p:spPr>
        <p:txBody>
          <a:bodyPr wrap="square" rtlCol="0">
            <a:spAutoFit/>
          </a:bodyPr>
          <a:lstStyle/>
          <a:p>
            <a:r>
              <a:rPr lang="en-US" sz="2000" dirty="0">
                <a:latin typeface="Aptos Black" panose="020B0004020202020204" pitchFamily="34" charset="0"/>
              </a:rPr>
              <a:t>THIS IS HOW WE CONTACT THE ATHLETES AND PARENTS. PLEASE SIGN-UP ASAP</a:t>
            </a:r>
            <a:r>
              <a:rPr lang="en-US" dirty="0"/>
              <a:t>.</a:t>
            </a:r>
          </a:p>
        </p:txBody>
      </p:sp>
      <p:pic>
        <p:nvPicPr>
          <p:cNvPr id="9" name="Content Placeholder 8">
            <a:extLst>
              <a:ext uri="{FF2B5EF4-FFF2-40B4-BE49-F238E27FC236}">
                <a16:creationId xmlns:a16="http://schemas.microsoft.com/office/drawing/2014/main" id="{6B9E283F-C3AB-386A-22AF-AA9372C500E8}"/>
              </a:ext>
            </a:extLst>
          </p:cNvPr>
          <p:cNvPicPr>
            <a:picLocks noGrp="1" noChangeAspect="1"/>
          </p:cNvPicPr>
          <p:nvPr>
            <p:ph idx="1"/>
          </p:nvPr>
        </p:nvPicPr>
        <p:blipFill rotWithShape="1">
          <a:blip r:embed="rId2"/>
          <a:srcRect l="30527" t="43591" r="25191" b="45770"/>
          <a:stretch/>
        </p:blipFill>
        <p:spPr>
          <a:xfrm>
            <a:off x="4244104" y="2507107"/>
            <a:ext cx="3621072" cy="1401633"/>
          </a:xfrm>
          <a:prstGeom prst="rect">
            <a:avLst/>
          </a:prstGeom>
        </p:spPr>
      </p:pic>
      <p:pic>
        <p:nvPicPr>
          <p:cNvPr id="10" name="Picture 9">
            <a:extLst>
              <a:ext uri="{FF2B5EF4-FFF2-40B4-BE49-F238E27FC236}">
                <a16:creationId xmlns:a16="http://schemas.microsoft.com/office/drawing/2014/main" id="{7D655E7B-E4A5-2AAB-55EE-4F2DAB9F5B53}"/>
              </a:ext>
            </a:extLst>
          </p:cNvPr>
          <p:cNvPicPr>
            <a:picLocks noChangeAspect="1"/>
          </p:cNvPicPr>
          <p:nvPr/>
        </p:nvPicPr>
        <p:blipFill rotWithShape="1">
          <a:blip r:embed="rId3"/>
          <a:srcRect l="27355" t="41468" r="21407" b="48888"/>
          <a:stretch/>
        </p:blipFill>
        <p:spPr>
          <a:xfrm>
            <a:off x="7722436" y="2469797"/>
            <a:ext cx="4078928" cy="1353322"/>
          </a:xfrm>
          <a:prstGeom prst="rect">
            <a:avLst/>
          </a:prstGeom>
        </p:spPr>
      </p:pic>
      <p:pic>
        <p:nvPicPr>
          <p:cNvPr id="11" name="Picture 10">
            <a:extLst>
              <a:ext uri="{FF2B5EF4-FFF2-40B4-BE49-F238E27FC236}">
                <a16:creationId xmlns:a16="http://schemas.microsoft.com/office/drawing/2014/main" id="{1E747A27-6AA2-60DB-00B9-58A4A901A1D4}"/>
              </a:ext>
            </a:extLst>
          </p:cNvPr>
          <p:cNvPicPr>
            <a:picLocks noChangeAspect="1"/>
          </p:cNvPicPr>
          <p:nvPr/>
        </p:nvPicPr>
        <p:blipFill rotWithShape="1">
          <a:blip r:embed="rId4"/>
          <a:srcRect l="29160" t="39915" r="26557" b="47100"/>
          <a:stretch/>
        </p:blipFill>
        <p:spPr>
          <a:xfrm>
            <a:off x="390635" y="2105774"/>
            <a:ext cx="4078931" cy="2311285"/>
          </a:xfrm>
          <a:prstGeom prst="rect">
            <a:avLst/>
          </a:prstGeom>
        </p:spPr>
      </p:pic>
      <p:sp>
        <p:nvSpPr>
          <p:cNvPr id="12" name="TextBox 11">
            <a:extLst>
              <a:ext uri="{FF2B5EF4-FFF2-40B4-BE49-F238E27FC236}">
                <a16:creationId xmlns:a16="http://schemas.microsoft.com/office/drawing/2014/main" id="{FAC801DF-926C-B302-4EE6-89DEFC6FC581}"/>
              </a:ext>
            </a:extLst>
          </p:cNvPr>
          <p:cNvSpPr txBox="1"/>
          <p:nvPr/>
        </p:nvSpPr>
        <p:spPr>
          <a:xfrm>
            <a:off x="781877" y="3684656"/>
            <a:ext cx="2968487" cy="1384995"/>
          </a:xfrm>
          <a:prstGeom prst="rect">
            <a:avLst/>
          </a:prstGeom>
          <a:noFill/>
        </p:spPr>
        <p:txBody>
          <a:bodyPr wrap="square" rtlCol="0">
            <a:spAutoFit/>
          </a:bodyPr>
          <a:lstStyle/>
          <a:p>
            <a:pPr algn="ctr"/>
            <a:r>
              <a:rPr lang="en-US" sz="2800" b="1" dirty="0">
                <a:solidFill>
                  <a:srgbClr val="FF0000"/>
                </a:solidFill>
              </a:rPr>
              <a:t>ALL CHEERLEADERS AND PARENTS</a:t>
            </a:r>
          </a:p>
        </p:txBody>
      </p:sp>
      <p:sp>
        <p:nvSpPr>
          <p:cNvPr id="13" name="TextBox 12">
            <a:extLst>
              <a:ext uri="{FF2B5EF4-FFF2-40B4-BE49-F238E27FC236}">
                <a16:creationId xmlns:a16="http://schemas.microsoft.com/office/drawing/2014/main" id="{2EAFB7B3-FA81-FC15-14DF-6255E3B9455B}"/>
              </a:ext>
            </a:extLst>
          </p:cNvPr>
          <p:cNvSpPr txBox="1"/>
          <p:nvPr/>
        </p:nvSpPr>
        <p:spPr>
          <a:xfrm>
            <a:off x="4963306" y="3777935"/>
            <a:ext cx="1922585" cy="1815882"/>
          </a:xfrm>
          <a:prstGeom prst="rect">
            <a:avLst/>
          </a:prstGeom>
          <a:noFill/>
        </p:spPr>
        <p:txBody>
          <a:bodyPr wrap="square" rtlCol="0">
            <a:spAutoFit/>
          </a:bodyPr>
          <a:lstStyle/>
          <a:p>
            <a:pPr algn="ctr"/>
            <a:r>
              <a:rPr lang="en-US" sz="2800" b="1" dirty="0">
                <a:solidFill>
                  <a:srgbClr val="FF0000"/>
                </a:solidFill>
              </a:rPr>
              <a:t>BLACK TEAM ATHLETES ONLY</a:t>
            </a:r>
          </a:p>
        </p:txBody>
      </p:sp>
      <p:sp>
        <p:nvSpPr>
          <p:cNvPr id="14" name="TextBox 13">
            <a:extLst>
              <a:ext uri="{FF2B5EF4-FFF2-40B4-BE49-F238E27FC236}">
                <a16:creationId xmlns:a16="http://schemas.microsoft.com/office/drawing/2014/main" id="{E561A407-7739-851E-1610-03756D92E240}"/>
              </a:ext>
            </a:extLst>
          </p:cNvPr>
          <p:cNvSpPr txBox="1"/>
          <p:nvPr/>
        </p:nvSpPr>
        <p:spPr>
          <a:xfrm>
            <a:off x="8701721" y="3764032"/>
            <a:ext cx="1803656" cy="1384995"/>
          </a:xfrm>
          <a:prstGeom prst="rect">
            <a:avLst/>
          </a:prstGeom>
          <a:noFill/>
        </p:spPr>
        <p:txBody>
          <a:bodyPr wrap="square" rtlCol="0">
            <a:spAutoFit/>
          </a:bodyPr>
          <a:lstStyle/>
          <a:p>
            <a:pPr algn="ctr"/>
            <a:r>
              <a:rPr lang="en-US" sz="2800" b="1" dirty="0">
                <a:solidFill>
                  <a:srgbClr val="FF0000"/>
                </a:solidFill>
              </a:rPr>
              <a:t>RED TEAM ATHLETES ONLY</a:t>
            </a:r>
          </a:p>
        </p:txBody>
      </p:sp>
    </p:spTree>
    <p:extLst>
      <p:ext uri="{BB962C8B-B14F-4D97-AF65-F5344CB8AC3E}">
        <p14:creationId xmlns:p14="http://schemas.microsoft.com/office/powerpoint/2010/main" val="120419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C1E1-FF1D-6C39-F62C-5E24222202C9}"/>
              </a:ext>
            </a:extLst>
          </p:cNvPr>
          <p:cNvSpPr>
            <a:spLocks noGrp="1"/>
          </p:cNvSpPr>
          <p:nvPr>
            <p:ph type="title"/>
          </p:nvPr>
        </p:nvSpPr>
        <p:spPr/>
        <p:txBody>
          <a:bodyPr/>
          <a:lstStyle/>
          <a:p>
            <a:r>
              <a:rPr lang="en-US" dirty="0"/>
              <a:t>SIGN UP FOR OUR BAND APP</a:t>
            </a:r>
          </a:p>
        </p:txBody>
      </p:sp>
      <p:sp>
        <p:nvSpPr>
          <p:cNvPr id="6" name="TextBox 5">
            <a:extLst>
              <a:ext uri="{FF2B5EF4-FFF2-40B4-BE49-F238E27FC236}">
                <a16:creationId xmlns:a16="http://schemas.microsoft.com/office/drawing/2014/main" id="{253AFD82-058F-6DA6-A3AB-73441854F0DA}"/>
              </a:ext>
            </a:extLst>
          </p:cNvPr>
          <p:cNvSpPr txBox="1"/>
          <p:nvPr/>
        </p:nvSpPr>
        <p:spPr>
          <a:xfrm>
            <a:off x="1852886" y="2292527"/>
            <a:ext cx="2574680" cy="584775"/>
          </a:xfrm>
          <a:prstGeom prst="rect">
            <a:avLst/>
          </a:prstGeom>
          <a:noFill/>
        </p:spPr>
        <p:txBody>
          <a:bodyPr wrap="square" rtlCol="0">
            <a:spAutoFit/>
          </a:bodyPr>
          <a:lstStyle/>
          <a:p>
            <a:pPr algn="ctr"/>
            <a:r>
              <a:rPr lang="en-US" sz="3200" b="1" dirty="0"/>
              <a:t>BLACK TEAM</a:t>
            </a:r>
          </a:p>
        </p:txBody>
      </p:sp>
      <p:sp>
        <p:nvSpPr>
          <p:cNvPr id="7" name="TextBox 6">
            <a:extLst>
              <a:ext uri="{FF2B5EF4-FFF2-40B4-BE49-F238E27FC236}">
                <a16:creationId xmlns:a16="http://schemas.microsoft.com/office/drawing/2014/main" id="{88A3CEA7-6251-EC2E-B043-048FA8393E1C}"/>
              </a:ext>
            </a:extLst>
          </p:cNvPr>
          <p:cNvSpPr txBox="1"/>
          <p:nvPr/>
        </p:nvSpPr>
        <p:spPr>
          <a:xfrm>
            <a:off x="7755270" y="2477193"/>
            <a:ext cx="2718766" cy="646331"/>
          </a:xfrm>
          <a:prstGeom prst="rect">
            <a:avLst/>
          </a:prstGeom>
          <a:noFill/>
        </p:spPr>
        <p:txBody>
          <a:bodyPr wrap="square" rtlCol="0">
            <a:spAutoFit/>
          </a:bodyPr>
          <a:lstStyle/>
          <a:p>
            <a:pPr algn="ctr"/>
            <a:r>
              <a:rPr lang="en-US" sz="3600" b="1" dirty="0"/>
              <a:t>RED TEAM</a:t>
            </a:r>
          </a:p>
        </p:txBody>
      </p:sp>
      <p:pic>
        <p:nvPicPr>
          <p:cNvPr id="10" name="Content Placeholder 9">
            <a:extLst>
              <a:ext uri="{FF2B5EF4-FFF2-40B4-BE49-F238E27FC236}">
                <a16:creationId xmlns:a16="http://schemas.microsoft.com/office/drawing/2014/main" id="{4FEC753D-BCD6-DEAA-0FA7-EC7CFD8FFE07}"/>
              </a:ext>
            </a:extLst>
          </p:cNvPr>
          <p:cNvPicPr>
            <a:picLocks noGrp="1" noChangeAspect="1"/>
          </p:cNvPicPr>
          <p:nvPr>
            <p:ph idx="1"/>
          </p:nvPr>
        </p:nvPicPr>
        <p:blipFill>
          <a:blip r:embed="rId2"/>
          <a:stretch>
            <a:fillRect/>
          </a:stretch>
        </p:blipFill>
        <p:spPr>
          <a:xfrm>
            <a:off x="7755269" y="3123524"/>
            <a:ext cx="2718767" cy="2718767"/>
          </a:xfrm>
          <a:prstGeom prst="rect">
            <a:avLst/>
          </a:prstGeom>
        </p:spPr>
      </p:pic>
      <p:pic>
        <p:nvPicPr>
          <p:cNvPr id="11" name="Picture 10">
            <a:extLst>
              <a:ext uri="{FF2B5EF4-FFF2-40B4-BE49-F238E27FC236}">
                <a16:creationId xmlns:a16="http://schemas.microsoft.com/office/drawing/2014/main" id="{0D8CA5A0-00A5-1C15-02D9-E32354BD7A3B}"/>
              </a:ext>
            </a:extLst>
          </p:cNvPr>
          <p:cNvPicPr>
            <a:picLocks noChangeAspect="1"/>
          </p:cNvPicPr>
          <p:nvPr/>
        </p:nvPicPr>
        <p:blipFill>
          <a:blip r:embed="rId3"/>
          <a:stretch>
            <a:fillRect/>
          </a:stretch>
        </p:blipFill>
        <p:spPr>
          <a:xfrm>
            <a:off x="1852886" y="3123523"/>
            <a:ext cx="2718767" cy="2718767"/>
          </a:xfrm>
          <a:prstGeom prst="rect">
            <a:avLst/>
          </a:prstGeom>
        </p:spPr>
      </p:pic>
    </p:spTree>
    <p:extLst>
      <p:ext uri="{BB962C8B-B14F-4D97-AF65-F5344CB8AC3E}">
        <p14:creationId xmlns:p14="http://schemas.microsoft.com/office/powerpoint/2010/main" val="355303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D344-F031-445A-874B-FA63BEB4FE5E}"/>
              </a:ext>
            </a:extLst>
          </p:cNvPr>
          <p:cNvSpPr>
            <a:spLocks noGrp="1"/>
          </p:cNvSpPr>
          <p:nvPr>
            <p:ph type="title"/>
          </p:nvPr>
        </p:nvSpPr>
        <p:spPr/>
        <p:txBody>
          <a:bodyPr/>
          <a:lstStyle/>
          <a:p>
            <a:r>
              <a:rPr lang="en-US" dirty="0">
                <a:solidFill>
                  <a:srgbClr val="FF0000"/>
                </a:solidFill>
              </a:rPr>
              <a:t>PARENT ONLY CONTACT</a:t>
            </a:r>
          </a:p>
        </p:txBody>
      </p:sp>
      <p:sp>
        <p:nvSpPr>
          <p:cNvPr id="3" name="Content Placeholder 2">
            <a:extLst>
              <a:ext uri="{FF2B5EF4-FFF2-40B4-BE49-F238E27FC236}">
                <a16:creationId xmlns:a16="http://schemas.microsoft.com/office/drawing/2014/main" id="{6D24324C-7E76-4621-94FB-C081B0A3BD36}"/>
              </a:ext>
            </a:extLst>
          </p:cNvPr>
          <p:cNvSpPr>
            <a:spLocks noGrp="1"/>
          </p:cNvSpPr>
          <p:nvPr>
            <p:ph idx="1"/>
          </p:nvPr>
        </p:nvSpPr>
        <p:spPr>
          <a:xfrm>
            <a:off x="1097280" y="2108201"/>
            <a:ext cx="10058400" cy="4252842"/>
          </a:xfrm>
        </p:spPr>
        <p:txBody>
          <a:bodyPr>
            <a:noAutofit/>
          </a:bodyPr>
          <a:lstStyle/>
          <a:p>
            <a:r>
              <a:rPr lang="en-US" sz="3200" dirty="0">
                <a:latin typeface="Aptos Black" panose="020B0004020202020204" pitchFamily="34" charset="0"/>
              </a:rPr>
              <a:t>THIS SEASON, OUR PARENT ONLY CONTACT WILL BE THROUGH FACEBOOK. MRS. LORI STEPHENS WILL BE ABLE TO PROVIDE MORE INFO. THIS WILL BE FOR PARENTS/GUARDIANS ONLY. PLEASE DO NOT SHARE WITH ATHLETES.</a:t>
            </a:r>
          </a:p>
        </p:txBody>
      </p:sp>
    </p:spTree>
    <p:extLst>
      <p:ext uri="{BB962C8B-B14F-4D97-AF65-F5344CB8AC3E}">
        <p14:creationId xmlns:p14="http://schemas.microsoft.com/office/powerpoint/2010/main" val="406711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F98F-7F38-D828-17AC-DC2BFB09741B}"/>
              </a:ext>
            </a:extLst>
          </p:cNvPr>
          <p:cNvSpPr>
            <a:spLocks noGrp="1"/>
          </p:cNvSpPr>
          <p:nvPr>
            <p:ph type="title"/>
          </p:nvPr>
        </p:nvSpPr>
        <p:spPr/>
        <p:txBody>
          <a:bodyPr/>
          <a:lstStyle/>
          <a:p>
            <a:r>
              <a:rPr lang="en-US" dirty="0"/>
              <a:t>PARENT/ GUARDIAN INFO</a:t>
            </a:r>
          </a:p>
        </p:txBody>
      </p:sp>
      <p:pic>
        <p:nvPicPr>
          <p:cNvPr id="4" name="Picture 3">
            <a:extLst>
              <a:ext uri="{FF2B5EF4-FFF2-40B4-BE49-F238E27FC236}">
                <a16:creationId xmlns:a16="http://schemas.microsoft.com/office/drawing/2014/main" id="{C4EA79A8-8298-4730-DA8F-0D1E7A572F41}"/>
              </a:ext>
            </a:extLst>
          </p:cNvPr>
          <p:cNvPicPr>
            <a:picLocks noChangeAspect="1"/>
          </p:cNvPicPr>
          <p:nvPr/>
        </p:nvPicPr>
        <p:blipFill>
          <a:blip r:embed="rId2"/>
          <a:stretch>
            <a:fillRect/>
          </a:stretch>
        </p:blipFill>
        <p:spPr>
          <a:xfrm>
            <a:off x="4083740" y="2077277"/>
            <a:ext cx="4024520" cy="4024520"/>
          </a:xfrm>
          <a:prstGeom prst="rect">
            <a:avLst/>
          </a:prstGeom>
        </p:spPr>
      </p:pic>
    </p:spTree>
    <p:extLst>
      <p:ext uri="{BB962C8B-B14F-4D97-AF65-F5344CB8AC3E}">
        <p14:creationId xmlns:p14="http://schemas.microsoft.com/office/powerpoint/2010/main" val="297694077"/>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www.w3.org/XML/1998/namespace"/>
    <ds:schemaRef ds:uri="http://schemas.microsoft.com/office/infopath/2007/PartnerControls"/>
    <ds:schemaRef ds:uri="http://schemas.microsoft.com/office/2006/documentManagement/types"/>
    <ds:schemaRef ds:uri="http://purl.org/dc/elements/1.1/"/>
    <ds:schemaRef ds:uri="71af3243-3dd4-4a8d-8c0d-dd76da1f02a5"/>
    <ds:schemaRef ds:uri="16c05727-aa75-4e4a-9b5f-8a80a1165891"/>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{D36A9CB6-2BC5-4238-A46B-FFBF60ECD9B7}tf11437505</Template>
  <TotalTime>0</TotalTime>
  <Words>1264</Words>
  <Application>Microsoft Office PowerPoint</Application>
  <PresentationFormat>Widescreen</PresentationFormat>
  <Paragraphs>131</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Amasis MT Pro Black</vt:lpstr>
      <vt:lpstr>Aptos Black</vt:lpstr>
      <vt:lpstr>Calibri</vt:lpstr>
      <vt:lpstr>Georgia Pro Cond Light</vt:lpstr>
      <vt:lpstr>Speak Pro</vt:lpstr>
      <vt:lpstr>RetrospectVTI</vt:lpstr>
      <vt:lpstr>WELCOME TEAM #12</vt:lpstr>
      <vt:lpstr>A NEW SEASON</vt:lpstr>
      <vt:lpstr>BUILDING MATURE ATHLETES</vt:lpstr>
      <vt:lpstr>ATHLETES THAT HAVE NOT COMPLETED THE ATHLETE GOOGLE FORM SHOULD DO IT NOW.</vt:lpstr>
      <vt:lpstr>TEAMS</vt:lpstr>
      <vt:lpstr>***REMIND APP***</vt:lpstr>
      <vt:lpstr>SIGN UP FOR OUR BAND APP</vt:lpstr>
      <vt:lpstr>PARENT ONLY CONTACT</vt:lpstr>
      <vt:lpstr>PARENT/ GUARDIAN INFO</vt:lpstr>
      <vt:lpstr>FUNDRAISING</vt:lpstr>
      <vt:lpstr>FINANCIALS</vt:lpstr>
      <vt:lpstr>PowerPoint Presentation</vt:lpstr>
      <vt:lpstr>PowerPoint Presentation</vt:lpstr>
      <vt:lpstr>PowerPoint Presentation</vt:lpstr>
      <vt:lpstr>  ATHLETES WILL BE RESPONSIBLE FOR THE FOLLOWING ITEMS: </vt:lpstr>
      <vt:lpstr>CHEERVILLE-</vt:lpstr>
      <vt:lpstr>CHEERVILLE </vt:lpstr>
      <vt:lpstr>COMPETITIONS/EXHIBITIONS</vt:lpstr>
      <vt:lpstr>NATIONALS</vt:lpstr>
      <vt:lpstr>FINAL FORMS</vt:lpstr>
      <vt:lpstr>IMPORTANT DATES</vt:lpstr>
      <vt:lpstr>RULES</vt:lpstr>
      <vt:lpstr>EXPECTATION FOR THE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MEETINGS!!!!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2020-04-25T01:46:36Z</dcterms:created>
  <dcterms:modified xsi:type="dcterms:W3CDTF">2024-04-23T19:33:34Z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